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8" r:id="rId2"/>
  </p:sldMasterIdLst>
  <p:notesMasterIdLst>
    <p:notesMasterId r:id="rId21"/>
  </p:notesMasterIdLst>
  <p:sldIdLst>
    <p:sldId id="2147474676" r:id="rId3"/>
    <p:sldId id="2147474662" r:id="rId4"/>
    <p:sldId id="2147474663" r:id="rId5"/>
    <p:sldId id="2147474665" r:id="rId6"/>
    <p:sldId id="2147474667" r:id="rId7"/>
    <p:sldId id="2147474689" r:id="rId8"/>
    <p:sldId id="2147474675" r:id="rId9"/>
    <p:sldId id="2147474682" r:id="rId10"/>
    <p:sldId id="2147474678" r:id="rId11"/>
    <p:sldId id="2147474683" r:id="rId12"/>
    <p:sldId id="2147474684" r:id="rId13"/>
    <p:sldId id="2147474690" r:id="rId14"/>
    <p:sldId id="2147474685" r:id="rId15"/>
    <p:sldId id="2147474686" r:id="rId16"/>
    <p:sldId id="2147474687" r:id="rId17"/>
    <p:sldId id="2147474688" r:id="rId18"/>
    <p:sldId id="2147474669" r:id="rId19"/>
    <p:sldId id="2147474674"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6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760EB-0997-4003-BB9C-D13E95657D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48821B0D-2351-4E1C-A8AA-73F01A6E409B}">
      <dgm:prSet phldrT="[Text]" custT="1"/>
      <dgm:spPr>
        <a:solidFill>
          <a:srgbClr val="C1631D"/>
        </a:solidFill>
        <a:ln>
          <a:solidFill>
            <a:schemeClr val="accent1"/>
          </a:solidFill>
        </a:ln>
      </dgm:spPr>
      <dgm:t>
        <a:bodyPr/>
        <a:lstStyle/>
        <a:p>
          <a:r>
            <a:rPr lang="en-CA" sz="2000" dirty="0"/>
            <a:t>Stay Ahead of the Curve</a:t>
          </a:r>
        </a:p>
      </dgm:t>
    </dgm:pt>
    <dgm:pt modelId="{37BA2E1B-A301-48F0-80A5-98C9A6E58C20}" type="parTrans" cxnId="{C1717F3D-170B-4FFE-B8EF-5ED3A48B57C8}">
      <dgm:prSet/>
      <dgm:spPr/>
      <dgm:t>
        <a:bodyPr/>
        <a:lstStyle/>
        <a:p>
          <a:endParaRPr lang="en-CA"/>
        </a:p>
      </dgm:t>
    </dgm:pt>
    <dgm:pt modelId="{9C06D4E9-7A53-4092-AB39-B6713C7D7767}" type="sibTrans" cxnId="{C1717F3D-170B-4FFE-B8EF-5ED3A48B57C8}">
      <dgm:prSet/>
      <dgm:spPr/>
      <dgm:t>
        <a:bodyPr/>
        <a:lstStyle/>
        <a:p>
          <a:endParaRPr lang="en-CA"/>
        </a:p>
      </dgm:t>
    </dgm:pt>
    <dgm:pt modelId="{520511FD-834F-4526-92EA-C08BFECF0A3D}">
      <dgm:prSet custT="1"/>
      <dgm:spPr/>
      <dgm:t>
        <a:bodyPr/>
        <a:lstStyle/>
        <a:p>
          <a:r>
            <a:rPr lang="en-US" sz="1600" dirty="0"/>
            <a:t>Boost Communication: Enhance safety meetings, send regular alerts, and focus on continuous education.</a:t>
          </a:r>
          <a:endParaRPr lang="en-CA" sz="1600" dirty="0"/>
        </a:p>
      </dgm:t>
    </dgm:pt>
    <dgm:pt modelId="{AB4F9725-A2FC-46FC-A6D7-E7E4753E642E}" type="parTrans" cxnId="{F25B2D2F-0A1A-43A6-BD14-005C58560D24}">
      <dgm:prSet/>
      <dgm:spPr/>
      <dgm:t>
        <a:bodyPr/>
        <a:lstStyle/>
        <a:p>
          <a:endParaRPr lang="en-CA"/>
        </a:p>
      </dgm:t>
    </dgm:pt>
    <dgm:pt modelId="{1C2BF940-C7A6-474F-B1D9-BA0561BEC230}" type="sibTrans" cxnId="{F25B2D2F-0A1A-43A6-BD14-005C58560D24}">
      <dgm:prSet/>
      <dgm:spPr/>
      <dgm:t>
        <a:bodyPr/>
        <a:lstStyle/>
        <a:p>
          <a:endParaRPr lang="en-CA"/>
        </a:p>
      </dgm:t>
    </dgm:pt>
    <dgm:pt modelId="{8636AAD4-D361-434A-9A21-EFDA9F44492A}">
      <dgm:prSet custT="1"/>
      <dgm:spPr/>
      <dgm:t>
        <a:bodyPr/>
        <a:lstStyle/>
        <a:p>
          <a:r>
            <a:rPr lang="en-US" sz="1600" dirty="0"/>
            <a:t>Increase Support: Additional staffing to cover weather-related challenges and holiday absences.</a:t>
          </a:r>
        </a:p>
      </dgm:t>
    </dgm:pt>
    <dgm:pt modelId="{A554F61D-DFB3-4F03-8F0C-FC4EF0E50AAE}" type="parTrans" cxnId="{3F464D7D-0B4E-4253-B2EF-536281B3FE5B}">
      <dgm:prSet/>
      <dgm:spPr/>
      <dgm:t>
        <a:bodyPr/>
        <a:lstStyle/>
        <a:p>
          <a:endParaRPr lang="en-CA"/>
        </a:p>
      </dgm:t>
    </dgm:pt>
    <dgm:pt modelId="{78E2A79C-44CB-4C97-A986-FC5AE1CC47F6}" type="sibTrans" cxnId="{3F464D7D-0B4E-4253-B2EF-536281B3FE5B}">
      <dgm:prSet/>
      <dgm:spPr/>
      <dgm:t>
        <a:bodyPr/>
        <a:lstStyle/>
        <a:p>
          <a:endParaRPr lang="en-CA"/>
        </a:p>
      </dgm:t>
    </dgm:pt>
    <dgm:pt modelId="{5831209F-CF96-4E17-8509-2350B870ED12}">
      <dgm:prSet custT="1"/>
      <dgm:spPr/>
      <dgm:t>
        <a:bodyPr/>
        <a:lstStyle/>
        <a:p>
          <a:r>
            <a:rPr lang="en-US" sz="1600" dirty="0"/>
            <a:t>Stay Vigilant: Awareness! Awareness! Awareness!</a:t>
          </a:r>
        </a:p>
      </dgm:t>
    </dgm:pt>
    <dgm:pt modelId="{89C52E99-4F7C-4F7B-BD75-9828CCDBC2CD}" type="parTrans" cxnId="{2F525E79-5224-4350-A5D2-96075F968EB3}">
      <dgm:prSet/>
      <dgm:spPr/>
      <dgm:t>
        <a:bodyPr/>
        <a:lstStyle/>
        <a:p>
          <a:endParaRPr lang="en-CA"/>
        </a:p>
      </dgm:t>
    </dgm:pt>
    <dgm:pt modelId="{34BE6BD9-316C-4B9E-8DBF-478E69D5CFE6}" type="sibTrans" cxnId="{2F525E79-5224-4350-A5D2-96075F968EB3}">
      <dgm:prSet/>
      <dgm:spPr/>
      <dgm:t>
        <a:bodyPr/>
        <a:lstStyle/>
        <a:p>
          <a:endParaRPr lang="en-CA"/>
        </a:p>
      </dgm:t>
    </dgm:pt>
    <dgm:pt modelId="{83C38CF2-B17C-4F02-8F5B-3C8B2E37F45F}">
      <dgm:prSet custT="1"/>
      <dgm:spPr/>
      <dgm:t>
        <a:bodyPr/>
        <a:lstStyle/>
        <a:p>
          <a:endParaRPr lang="en-CA" sz="1100" dirty="0"/>
        </a:p>
      </dgm:t>
    </dgm:pt>
    <dgm:pt modelId="{812DF5CA-98BC-4303-96EF-06EBCABF0F1F}" type="parTrans" cxnId="{EC9014DF-3C09-4762-90DC-FFB2E157C3AC}">
      <dgm:prSet/>
      <dgm:spPr/>
      <dgm:t>
        <a:bodyPr/>
        <a:lstStyle/>
        <a:p>
          <a:endParaRPr lang="en-CA"/>
        </a:p>
      </dgm:t>
    </dgm:pt>
    <dgm:pt modelId="{419D5225-42B7-44DB-9427-E99C8C0C733C}" type="sibTrans" cxnId="{EC9014DF-3C09-4762-90DC-FFB2E157C3AC}">
      <dgm:prSet/>
      <dgm:spPr/>
      <dgm:t>
        <a:bodyPr/>
        <a:lstStyle/>
        <a:p>
          <a:endParaRPr lang="en-CA"/>
        </a:p>
      </dgm:t>
    </dgm:pt>
    <dgm:pt modelId="{D5B372FC-D38F-41F6-9A08-7E114472B3A7}" type="pres">
      <dgm:prSet presAssocID="{A86760EB-0997-4003-BB9C-D13E95657DC6}" presName="linear" presStyleCnt="0">
        <dgm:presLayoutVars>
          <dgm:dir/>
          <dgm:animLvl val="lvl"/>
          <dgm:resizeHandles val="exact"/>
        </dgm:presLayoutVars>
      </dgm:prSet>
      <dgm:spPr/>
      <dgm:t>
        <a:bodyPr/>
        <a:lstStyle/>
        <a:p>
          <a:endParaRPr lang="en-US"/>
        </a:p>
      </dgm:t>
    </dgm:pt>
    <dgm:pt modelId="{C267BC39-0959-4CC5-B7C6-FB08CE15E1D2}" type="pres">
      <dgm:prSet presAssocID="{48821B0D-2351-4E1C-A8AA-73F01A6E409B}" presName="parentLin" presStyleCnt="0"/>
      <dgm:spPr/>
    </dgm:pt>
    <dgm:pt modelId="{2FAB9A36-F816-4660-8F84-FE3ACDE69864}" type="pres">
      <dgm:prSet presAssocID="{48821B0D-2351-4E1C-A8AA-73F01A6E409B}" presName="parentLeftMargin" presStyleLbl="node1" presStyleIdx="0" presStyleCnt="1"/>
      <dgm:spPr/>
      <dgm:t>
        <a:bodyPr/>
        <a:lstStyle/>
        <a:p>
          <a:endParaRPr lang="en-US"/>
        </a:p>
      </dgm:t>
    </dgm:pt>
    <dgm:pt modelId="{3B075A76-4F72-47A5-A6CF-FFAED8EA7516}" type="pres">
      <dgm:prSet presAssocID="{48821B0D-2351-4E1C-A8AA-73F01A6E409B}" presName="parentText" presStyleLbl="node1" presStyleIdx="0" presStyleCnt="1" custScaleX="56814" custScaleY="276108" custLinFactNeighborX="-65829" custLinFactNeighborY="-38781">
        <dgm:presLayoutVars>
          <dgm:chMax val="0"/>
          <dgm:bulletEnabled val="1"/>
        </dgm:presLayoutVars>
      </dgm:prSet>
      <dgm:spPr/>
      <dgm:t>
        <a:bodyPr/>
        <a:lstStyle/>
        <a:p>
          <a:endParaRPr lang="en-US"/>
        </a:p>
      </dgm:t>
    </dgm:pt>
    <dgm:pt modelId="{7AD4B859-DAEF-43AF-B35B-BE4ACDE8EF9F}" type="pres">
      <dgm:prSet presAssocID="{48821B0D-2351-4E1C-A8AA-73F01A6E409B}" presName="negativeSpace" presStyleCnt="0"/>
      <dgm:spPr/>
    </dgm:pt>
    <dgm:pt modelId="{5B0324F1-702B-4269-8C4E-387405BFF95B}" type="pres">
      <dgm:prSet presAssocID="{48821B0D-2351-4E1C-A8AA-73F01A6E409B}" presName="childText" presStyleLbl="conFgAcc1" presStyleIdx="0" presStyleCnt="1" custScaleY="112231" custLinFactNeighborX="1336" custLinFactNeighborY="-55337">
        <dgm:presLayoutVars>
          <dgm:bulletEnabled val="1"/>
        </dgm:presLayoutVars>
      </dgm:prSet>
      <dgm:spPr/>
      <dgm:t>
        <a:bodyPr/>
        <a:lstStyle/>
        <a:p>
          <a:endParaRPr lang="en-US"/>
        </a:p>
      </dgm:t>
    </dgm:pt>
  </dgm:ptLst>
  <dgm:cxnLst>
    <dgm:cxn modelId="{CE640220-1997-4093-A3B5-5F3503AF9368}" type="presOf" srcId="{48821B0D-2351-4E1C-A8AA-73F01A6E409B}" destId="{2FAB9A36-F816-4660-8F84-FE3ACDE69864}" srcOrd="0" destOrd="0" presId="urn:microsoft.com/office/officeart/2005/8/layout/list1"/>
    <dgm:cxn modelId="{2F525E79-5224-4350-A5D2-96075F968EB3}" srcId="{48821B0D-2351-4E1C-A8AA-73F01A6E409B}" destId="{5831209F-CF96-4E17-8509-2350B870ED12}" srcOrd="3" destOrd="0" parTransId="{89C52E99-4F7C-4F7B-BD75-9828CCDBC2CD}" sibTransId="{34BE6BD9-316C-4B9E-8DBF-478E69D5CFE6}"/>
    <dgm:cxn modelId="{EC9014DF-3C09-4762-90DC-FFB2E157C3AC}" srcId="{48821B0D-2351-4E1C-A8AA-73F01A6E409B}" destId="{83C38CF2-B17C-4F02-8F5B-3C8B2E37F45F}" srcOrd="0" destOrd="0" parTransId="{812DF5CA-98BC-4303-96EF-06EBCABF0F1F}" sibTransId="{419D5225-42B7-44DB-9427-E99C8C0C733C}"/>
    <dgm:cxn modelId="{F25B2D2F-0A1A-43A6-BD14-005C58560D24}" srcId="{48821B0D-2351-4E1C-A8AA-73F01A6E409B}" destId="{520511FD-834F-4526-92EA-C08BFECF0A3D}" srcOrd="1" destOrd="0" parTransId="{AB4F9725-A2FC-46FC-A6D7-E7E4753E642E}" sibTransId="{1C2BF940-C7A6-474F-B1D9-BA0561BEC230}"/>
    <dgm:cxn modelId="{596D820B-9D93-46CA-B01A-ADAFA7E7F9CF}" type="presOf" srcId="{5831209F-CF96-4E17-8509-2350B870ED12}" destId="{5B0324F1-702B-4269-8C4E-387405BFF95B}" srcOrd="0" destOrd="3" presId="urn:microsoft.com/office/officeart/2005/8/layout/list1"/>
    <dgm:cxn modelId="{D68807AC-5C0E-4B34-8DF5-9CEA6FE52D2C}" type="presOf" srcId="{8636AAD4-D361-434A-9A21-EFDA9F44492A}" destId="{5B0324F1-702B-4269-8C4E-387405BFF95B}" srcOrd="0" destOrd="2" presId="urn:microsoft.com/office/officeart/2005/8/layout/list1"/>
    <dgm:cxn modelId="{2C9DCA32-B281-4D93-8489-AE098DA33153}" type="presOf" srcId="{48821B0D-2351-4E1C-A8AA-73F01A6E409B}" destId="{3B075A76-4F72-47A5-A6CF-FFAED8EA7516}" srcOrd="1" destOrd="0" presId="urn:microsoft.com/office/officeart/2005/8/layout/list1"/>
    <dgm:cxn modelId="{0325483D-8A91-41B5-81DA-4FDCAC6F784A}" type="presOf" srcId="{520511FD-834F-4526-92EA-C08BFECF0A3D}" destId="{5B0324F1-702B-4269-8C4E-387405BFF95B}" srcOrd="0" destOrd="1" presId="urn:microsoft.com/office/officeart/2005/8/layout/list1"/>
    <dgm:cxn modelId="{C1717F3D-170B-4FFE-B8EF-5ED3A48B57C8}" srcId="{A86760EB-0997-4003-BB9C-D13E95657DC6}" destId="{48821B0D-2351-4E1C-A8AA-73F01A6E409B}" srcOrd="0" destOrd="0" parTransId="{37BA2E1B-A301-48F0-80A5-98C9A6E58C20}" sibTransId="{9C06D4E9-7A53-4092-AB39-B6713C7D7767}"/>
    <dgm:cxn modelId="{3F464D7D-0B4E-4253-B2EF-536281B3FE5B}" srcId="{48821B0D-2351-4E1C-A8AA-73F01A6E409B}" destId="{8636AAD4-D361-434A-9A21-EFDA9F44492A}" srcOrd="2" destOrd="0" parTransId="{A554F61D-DFB3-4F03-8F0C-FC4EF0E50AAE}" sibTransId="{78E2A79C-44CB-4C97-A986-FC5AE1CC47F6}"/>
    <dgm:cxn modelId="{A1D75F8E-200A-4F1A-88B1-AE46EC222832}" type="presOf" srcId="{83C38CF2-B17C-4F02-8F5B-3C8B2E37F45F}" destId="{5B0324F1-702B-4269-8C4E-387405BFF95B}" srcOrd="0" destOrd="0" presId="urn:microsoft.com/office/officeart/2005/8/layout/list1"/>
    <dgm:cxn modelId="{6708817C-425C-4C9A-A47F-0EF0D8912927}" type="presOf" srcId="{A86760EB-0997-4003-BB9C-D13E95657DC6}" destId="{D5B372FC-D38F-41F6-9A08-7E114472B3A7}" srcOrd="0" destOrd="0" presId="urn:microsoft.com/office/officeart/2005/8/layout/list1"/>
    <dgm:cxn modelId="{3ED7C01F-7C1C-4E9A-8B27-637967C6C0E6}" type="presParOf" srcId="{D5B372FC-D38F-41F6-9A08-7E114472B3A7}" destId="{C267BC39-0959-4CC5-B7C6-FB08CE15E1D2}" srcOrd="0" destOrd="0" presId="urn:microsoft.com/office/officeart/2005/8/layout/list1"/>
    <dgm:cxn modelId="{88D34AD2-5F24-4161-A40F-5E3D9F01DA1D}" type="presParOf" srcId="{C267BC39-0959-4CC5-B7C6-FB08CE15E1D2}" destId="{2FAB9A36-F816-4660-8F84-FE3ACDE69864}" srcOrd="0" destOrd="0" presId="urn:microsoft.com/office/officeart/2005/8/layout/list1"/>
    <dgm:cxn modelId="{190F194A-981E-40F5-8D67-6088A9685386}" type="presParOf" srcId="{C267BC39-0959-4CC5-B7C6-FB08CE15E1D2}" destId="{3B075A76-4F72-47A5-A6CF-FFAED8EA7516}" srcOrd="1" destOrd="0" presId="urn:microsoft.com/office/officeart/2005/8/layout/list1"/>
    <dgm:cxn modelId="{457344D8-8ABA-4261-A3B1-2ACE02778B30}" type="presParOf" srcId="{D5B372FC-D38F-41F6-9A08-7E114472B3A7}" destId="{7AD4B859-DAEF-43AF-B35B-BE4ACDE8EF9F}" srcOrd="1" destOrd="0" presId="urn:microsoft.com/office/officeart/2005/8/layout/list1"/>
    <dgm:cxn modelId="{6A3D62D4-D215-4A5B-9D75-839E5F4CFE54}" type="presParOf" srcId="{D5B372FC-D38F-41F6-9A08-7E114472B3A7}" destId="{5B0324F1-702B-4269-8C4E-387405BFF95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760EB-0997-4003-BB9C-D13E95657D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48821B0D-2351-4E1C-A8AA-73F01A6E409B}">
      <dgm:prSet phldrT="[Text]" custT="1"/>
      <dgm:spPr>
        <a:solidFill>
          <a:srgbClr val="C1631D"/>
        </a:solidFill>
        <a:ln>
          <a:solidFill>
            <a:schemeClr val="accent1"/>
          </a:solidFill>
        </a:ln>
      </dgm:spPr>
      <dgm:t>
        <a:bodyPr/>
        <a:lstStyle/>
        <a:p>
          <a:r>
            <a:rPr lang="en-CA" sz="2000" dirty="0"/>
            <a:t>Key Message</a:t>
          </a:r>
        </a:p>
      </dgm:t>
    </dgm:pt>
    <dgm:pt modelId="{37BA2E1B-A301-48F0-80A5-98C9A6E58C20}" type="parTrans" cxnId="{C1717F3D-170B-4FFE-B8EF-5ED3A48B57C8}">
      <dgm:prSet/>
      <dgm:spPr/>
      <dgm:t>
        <a:bodyPr/>
        <a:lstStyle/>
        <a:p>
          <a:endParaRPr lang="en-CA"/>
        </a:p>
      </dgm:t>
    </dgm:pt>
    <dgm:pt modelId="{9C06D4E9-7A53-4092-AB39-B6713C7D7767}" type="sibTrans" cxnId="{C1717F3D-170B-4FFE-B8EF-5ED3A48B57C8}">
      <dgm:prSet/>
      <dgm:spPr/>
      <dgm:t>
        <a:bodyPr/>
        <a:lstStyle/>
        <a:p>
          <a:endParaRPr lang="en-CA"/>
        </a:p>
      </dgm:t>
    </dgm:pt>
    <dgm:pt modelId="{520511FD-834F-4526-92EA-C08BFECF0A3D}">
      <dgm:prSet custT="1"/>
      <dgm:spPr/>
      <dgm:t>
        <a:bodyPr/>
        <a:lstStyle/>
        <a:p>
          <a:r>
            <a:rPr lang="en-US" sz="1600" dirty="0"/>
            <a:t>No task is ever so urgent that we can’t take the time to do it safely.</a:t>
          </a:r>
          <a:endParaRPr lang="en-CA" sz="1600" dirty="0"/>
        </a:p>
      </dgm:t>
    </dgm:pt>
    <dgm:pt modelId="{AB4F9725-A2FC-46FC-A6D7-E7E4753E642E}" type="parTrans" cxnId="{F25B2D2F-0A1A-43A6-BD14-005C58560D24}">
      <dgm:prSet/>
      <dgm:spPr/>
      <dgm:t>
        <a:bodyPr/>
        <a:lstStyle/>
        <a:p>
          <a:endParaRPr lang="en-CA"/>
        </a:p>
      </dgm:t>
    </dgm:pt>
    <dgm:pt modelId="{1C2BF940-C7A6-474F-B1D9-BA0561BEC230}" type="sibTrans" cxnId="{F25B2D2F-0A1A-43A6-BD14-005C58560D24}">
      <dgm:prSet/>
      <dgm:spPr/>
      <dgm:t>
        <a:bodyPr/>
        <a:lstStyle/>
        <a:p>
          <a:endParaRPr lang="en-CA"/>
        </a:p>
      </dgm:t>
    </dgm:pt>
    <dgm:pt modelId="{83C38CF2-B17C-4F02-8F5B-3C8B2E37F45F}">
      <dgm:prSet custT="1"/>
      <dgm:spPr/>
      <dgm:t>
        <a:bodyPr/>
        <a:lstStyle/>
        <a:p>
          <a:endParaRPr lang="en-CA" sz="1100" dirty="0"/>
        </a:p>
      </dgm:t>
    </dgm:pt>
    <dgm:pt modelId="{812DF5CA-98BC-4303-96EF-06EBCABF0F1F}" type="parTrans" cxnId="{EC9014DF-3C09-4762-90DC-FFB2E157C3AC}">
      <dgm:prSet/>
      <dgm:spPr/>
      <dgm:t>
        <a:bodyPr/>
        <a:lstStyle/>
        <a:p>
          <a:endParaRPr lang="en-CA"/>
        </a:p>
      </dgm:t>
    </dgm:pt>
    <dgm:pt modelId="{419D5225-42B7-44DB-9427-E99C8C0C733C}" type="sibTrans" cxnId="{EC9014DF-3C09-4762-90DC-FFB2E157C3AC}">
      <dgm:prSet/>
      <dgm:spPr/>
      <dgm:t>
        <a:bodyPr/>
        <a:lstStyle/>
        <a:p>
          <a:endParaRPr lang="en-CA"/>
        </a:p>
      </dgm:t>
    </dgm:pt>
    <dgm:pt modelId="{17F40699-E475-405B-865C-E3659B7B7B1A}">
      <dgm:prSet custT="1"/>
      <dgm:spPr/>
      <dgm:t>
        <a:bodyPr/>
        <a:lstStyle/>
        <a:p>
          <a:r>
            <a:rPr lang="en-US" sz="1600" dirty="0"/>
            <a:t>We take a "hands-on" approach to safety because every person’s wellbeing matters. </a:t>
          </a:r>
          <a:endParaRPr lang="en-CA" sz="1600" dirty="0"/>
        </a:p>
      </dgm:t>
    </dgm:pt>
    <dgm:pt modelId="{D4561170-F222-4B54-B0B9-8DE5236F8DB5}" type="parTrans" cxnId="{59198712-B8D9-420B-AE37-278F037D0D92}">
      <dgm:prSet/>
      <dgm:spPr/>
      <dgm:t>
        <a:bodyPr/>
        <a:lstStyle/>
        <a:p>
          <a:endParaRPr lang="en-CA"/>
        </a:p>
      </dgm:t>
    </dgm:pt>
    <dgm:pt modelId="{D0790ACB-6838-46D9-AF29-521C22AFC0A9}" type="sibTrans" cxnId="{59198712-B8D9-420B-AE37-278F037D0D92}">
      <dgm:prSet/>
      <dgm:spPr/>
      <dgm:t>
        <a:bodyPr/>
        <a:lstStyle/>
        <a:p>
          <a:endParaRPr lang="en-CA"/>
        </a:p>
      </dgm:t>
    </dgm:pt>
    <dgm:pt modelId="{9BB5D931-591A-4391-904E-0A76F6BA9B60}">
      <dgm:prSet custT="1"/>
      <dgm:spPr/>
      <dgm:t>
        <a:bodyPr/>
        <a:lstStyle/>
        <a:p>
          <a:r>
            <a:rPr lang="en-US" sz="1600" dirty="0"/>
            <a:t>Our goal is for everyone to go home safe, every day.</a:t>
          </a:r>
          <a:endParaRPr lang="en-CA" sz="1600" dirty="0"/>
        </a:p>
      </dgm:t>
    </dgm:pt>
    <dgm:pt modelId="{2B47D864-FEB0-455F-ADCC-765A5A2963CB}" type="parTrans" cxnId="{8E73D7F2-7797-4CAC-97FC-E9B6D46A7B39}">
      <dgm:prSet/>
      <dgm:spPr/>
      <dgm:t>
        <a:bodyPr/>
        <a:lstStyle/>
        <a:p>
          <a:endParaRPr lang="en-CA"/>
        </a:p>
      </dgm:t>
    </dgm:pt>
    <dgm:pt modelId="{FF339B9F-E43A-4261-AD24-F3A8F77BED59}" type="sibTrans" cxnId="{8E73D7F2-7797-4CAC-97FC-E9B6D46A7B39}">
      <dgm:prSet/>
      <dgm:spPr/>
      <dgm:t>
        <a:bodyPr/>
        <a:lstStyle/>
        <a:p>
          <a:endParaRPr lang="en-CA"/>
        </a:p>
      </dgm:t>
    </dgm:pt>
    <dgm:pt modelId="{C1F0B800-7AE5-4C09-9234-4755BF9129F6}">
      <dgm:prSet custT="1"/>
      <dgm:spPr/>
      <dgm:t>
        <a:bodyPr/>
        <a:lstStyle/>
        <a:p>
          <a:endParaRPr lang="en-CA" sz="1600" dirty="0"/>
        </a:p>
      </dgm:t>
    </dgm:pt>
    <dgm:pt modelId="{3019A9C3-59E6-4739-913C-0BAA4719ADEF}" type="parTrans" cxnId="{9E842EDA-EE12-4F7D-B10C-3734A3B3F3BD}">
      <dgm:prSet/>
      <dgm:spPr/>
      <dgm:t>
        <a:bodyPr/>
        <a:lstStyle/>
        <a:p>
          <a:endParaRPr lang="en-CA"/>
        </a:p>
      </dgm:t>
    </dgm:pt>
    <dgm:pt modelId="{9CF62A4E-F3EF-47F7-BF01-97F4ACF08789}" type="sibTrans" cxnId="{9E842EDA-EE12-4F7D-B10C-3734A3B3F3BD}">
      <dgm:prSet/>
      <dgm:spPr/>
      <dgm:t>
        <a:bodyPr/>
        <a:lstStyle/>
        <a:p>
          <a:endParaRPr lang="en-CA"/>
        </a:p>
      </dgm:t>
    </dgm:pt>
    <dgm:pt modelId="{D5B372FC-D38F-41F6-9A08-7E114472B3A7}" type="pres">
      <dgm:prSet presAssocID="{A86760EB-0997-4003-BB9C-D13E95657DC6}" presName="linear" presStyleCnt="0">
        <dgm:presLayoutVars>
          <dgm:dir/>
          <dgm:animLvl val="lvl"/>
          <dgm:resizeHandles val="exact"/>
        </dgm:presLayoutVars>
      </dgm:prSet>
      <dgm:spPr/>
      <dgm:t>
        <a:bodyPr/>
        <a:lstStyle/>
        <a:p>
          <a:endParaRPr lang="en-US"/>
        </a:p>
      </dgm:t>
    </dgm:pt>
    <dgm:pt modelId="{C267BC39-0959-4CC5-B7C6-FB08CE15E1D2}" type="pres">
      <dgm:prSet presAssocID="{48821B0D-2351-4E1C-A8AA-73F01A6E409B}" presName="parentLin" presStyleCnt="0"/>
      <dgm:spPr/>
    </dgm:pt>
    <dgm:pt modelId="{2FAB9A36-F816-4660-8F84-FE3ACDE69864}" type="pres">
      <dgm:prSet presAssocID="{48821B0D-2351-4E1C-A8AA-73F01A6E409B}" presName="parentLeftMargin" presStyleLbl="node1" presStyleIdx="0" presStyleCnt="1"/>
      <dgm:spPr/>
      <dgm:t>
        <a:bodyPr/>
        <a:lstStyle/>
        <a:p>
          <a:endParaRPr lang="en-US"/>
        </a:p>
      </dgm:t>
    </dgm:pt>
    <dgm:pt modelId="{3B075A76-4F72-47A5-A6CF-FFAED8EA7516}" type="pres">
      <dgm:prSet presAssocID="{48821B0D-2351-4E1C-A8AA-73F01A6E409B}" presName="parentText" presStyleLbl="node1" presStyleIdx="0" presStyleCnt="1" custScaleX="56814" custScaleY="276108" custLinFactNeighborX="-65829" custLinFactNeighborY="-38781">
        <dgm:presLayoutVars>
          <dgm:chMax val="0"/>
          <dgm:bulletEnabled val="1"/>
        </dgm:presLayoutVars>
      </dgm:prSet>
      <dgm:spPr/>
      <dgm:t>
        <a:bodyPr/>
        <a:lstStyle/>
        <a:p>
          <a:endParaRPr lang="en-US"/>
        </a:p>
      </dgm:t>
    </dgm:pt>
    <dgm:pt modelId="{7AD4B859-DAEF-43AF-B35B-BE4ACDE8EF9F}" type="pres">
      <dgm:prSet presAssocID="{48821B0D-2351-4E1C-A8AA-73F01A6E409B}" presName="negativeSpace" presStyleCnt="0"/>
      <dgm:spPr/>
    </dgm:pt>
    <dgm:pt modelId="{5B0324F1-702B-4269-8C4E-387405BFF95B}" type="pres">
      <dgm:prSet presAssocID="{48821B0D-2351-4E1C-A8AA-73F01A6E409B}" presName="childText" presStyleLbl="conFgAcc1" presStyleIdx="0" presStyleCnt="1" custScaleY="112231" custLinFactY="75200" custLinFactNeighborX="-1371" custLinFactNeighborY="100000">
        <dgm:presLayoutVars>
          <dgm:bulletEnabled val="1"/>
        </dgm:presLayoutVars>
      </dgm:prSet>
      <dgm:spPr/>
      <dgm:t>
        <a:bodyPr/>
        <a:lstStyle/>
        <a:p>
          <a:endParaRPr lang="en-US"/>
        </a:p>
      </dgm:t>
    </dgm:pt>
  </dgm:ptLst>
  <dgm:cxnLst>
    <dgm:cxn modelId="{0831BF23-401A-4E7E-AF71-6777526462BE}" type="presOf" srcId="{17F40699-E475-405B-865C-E3659B7B7B1A}" destId="{5B0324F1-702B-4269-8C4E-387405BFF95B}" srcOrd="0" destOrd="2" presId="urn:microsoft.com/office/officeart/2005/8/layout/list1"/>
    <dgm:cxn modelId="{CE640220-1997-4093-A3B5-5F3503AF9368}" type="presOf" srcId="{48821B0D-2351-4E1C-A8AA-73F01A6E409B}" destId="{2FAB9A36-F816-4660-8F84-FE3ACDE69864}" srcOrd="0" destOrd="0" presId="urn:microsoft.com/office/officeart/2005/8/layout/list1"/>
    <dgm:cxn modelId="{EC9014DF-3C09-4762-90DC-FFB2E157C3AC}" srcId="{48821B0D-2351-4E1C-A8AA-73F01A6E409B}" destId="{83C38CF2-B17C-4F02-8F5B-3C8B2E37F45F}" srcOrd="0" destOrd="0" parTransId="{812DF5CA-98BC-4303-96EF-06EBCABF0F1F}" sibTransId="{419D5225-42B7-44DB-9427-E99C8C0C733C}"/>
    <dgm:cxn modelId="{F25B2D2F-0A1A-43A6-BD14-005C58560D24}" srcId="{48821B0D-2351-4E1C-A8AA-73F01A6E409B}" destId="{520511FD-834F-4526-92EA-C08BFECF0A3D}" srcOrd="1" destOrd="0" parTransId="{AB4F9725-A2FC-46FC-A6D7-E7E4753E642E}" sibTransId="{1C2BF940-C7A6-474F-B1D9-BA0561BEC230}"/>
    <dgm:cxn modelId="{59198712-B8D9-420B-AE37-278F037D0D92}" srcId="{48821B0D-2351-4E1C-A8AA-73F01A6E409B}" destId="{17F40699-E475-405B-865C-E3659B7B7B1A}" srcOrd="2" destOrd="0" parTransId="{D4561170-F222-4B54-B0B9-8DE5236F8DB5}" sibTransId="{D0790ACB-6838-46D9-AF29-521C22AFC0A9}"/>
    <dgm:cxn modelId="{8E73D7F2-7797-4CAC-97FC-E9B6D46A7B39}" srcId="{48821B0D-2351-4E1C-A8AA-73F01A6E409B}" destId="{9BB5D931-591A-4391-904E-0A76F6BA9B60}" srcOrd="3" destOrd="0" parTransId="{2B47D864-FEB0-455F-ADCC-765A5A2963CB}" sibTransId="{FF339B9F-E43A-4261-AD24-F3A8F77BED59}"/>
    <dgm:cxn modelId="{9E842EDA-EE12-4F7D-B10C-3734A3B3F3BD}" srcId="{48821B0D-2351-4E1C-A8AA-73F01A6E409B}" destId="{C1F0B800-7AE5-4C09-9234-4755BF9129F6}" srcOrd="4" destOrd="0" parTransId="{3019A9C3-59E6-4739-913C-0BAA4719ADEF}" sibTransId="{9CF62A4E-F3EF-47F7-BF01-97F4ACF08789}"/>
    <dgm:cxn modelId="{2C9DCA32-B281-4D93-8489-AE098DA33153}" type="presOf" srcId="{48821B0D-2351-4E1C-A8AA-73F01A6E409B}" destId="{3B075A76-4F72-47A5-A6CF-FFAED8EA7516}" srcOrd="1" destOrd="0" presId="urn:microsoft.com/office/officeart/2005/8/layout/list1"/>
    <dgm:cxn modelId="{2E6806D4-3DFB-45D9-9DDD-3E8AA3FD5880}" type="presOf" srcId="{9BB5D931-591A-4391-904E-0A76F6BA9B60}" destId="{5B0324F1-702B-4269-8C4E-387405BFF95B}" srcOrd="0" destOrd="3" presId="urn:microsoft.com/office/officeart/2005/8/layout/list1"/>
    <dgm:cxn modelId="{0325483D-8A91-41B5-81DA-4FDCAC6F784A}" type="presOf" srcId="{520511FD-834F-4526-92EA-C08BFECF0A3D}" destId="{5B0324F1-702B-4269-8C4E-387405BFF95B}" srcOrd="0" destOrd="1" presId="urn:microsoft.com/office/officeart/2005/8/layout/list1"/>
    <dgm:cxn modelId="{C1717F3D-170B-4FFE-B8EF-5ED3A48B57C8}" srcId="{A86760EB-0997-4003-BB9C-D13E95657DC6}" destId="{48821B0D-2351-4E1C-A8AA-73F01A6E409B}" srcOrd="0" destOrd="0" parTransId="{37BA2E1B-A301-48F0-80A5-98C9A6E58C20}" sibTransId="{9C06D4E9-7A53-4092-AB39-B6713C7D7767}"/>
    <dgm:cxn modelId="{7A71E73B-0A93-4623-8B20-D9C11DC655CB}" type="presOf" srcId="{C1F0B800-7AE5-4C09-9234-4755BF9129F6}" destId="{5B0324F1-702B-4269-8C4E-387405BFF95B}" srcOrd="0" destOrd="4" presId="urn:microsoft.com/office/officeart/2005/8/layout/list1"/>
    <dgm:cxn modelId="{A1D75F8E-200A-4F1A-88B1-AE46EC222832}" type="presOf" srcId="{83C38CF2-B17C-4F02-8F5B-3C8B2E37F45F}" destId="{5B0324F1-702B-4269-8C4E-387405BFF95B}" srcOrd="0" destOrd="0" presId="urn:microsoft.com/office/officeart/2005/8/layout/list1"/>
    <dgm:cxn modelId="{6708817C-425C-4C9A-A47F-0EF0D8912927}" type="presOf" srcId="{A86760EB-0997-4003-BB9C-D13E95657DC6}" destId="{D5B372FC-D38F-41F6-9A08-7E114472B3A7}" srcOrd="0" destOrd="0" presId="urn:microsoft.com/office/officeart/2005/8/layout/list1"/>
    <dgm:cxn modelId="{3ED7C01F-7C1C-4E9A-8B27-637967C6C0E6}" type="presParOf" srcId="{D5B372FC-D38F-41F6-9A08-7E114472B3A7}" destId="{C267BC39-0959-4CC5-B7C6-FB08CE15E1D2}" srcOrd="0" destOrd="0" presId="urn:microsoft.com/office/officeart/2005/8/layout/list1"/>
    <dgm:cxn modelId="{88D34AD2-5F24-4161-A40F-5E3D9F01DA1D}" type="presParOf" srcId="{C267BC39-0959-4CC5-B7C6-FB08CE15E1D2}" destId="{2FAB9A36-F816-4660-8F84-FE3ACDE69864}" srcOrd="0" destOrd="0" presId="urn:microsoft.com/office/officeart/2005/8/layout/list1"/>
    <dgm:cxn modelId="{190F194A-981E-40F5-8D67-6088A9685386}" type="presParOf" srcId="{C267BC39-0959-4CC5-B7C6-FB08CE15E1D2}" destId="{3B075A76-4F72-47A5-A6CF-FFAED8EA7516}" srcOrd="1" destOrd="0" presId="urn:microsoft.com/office/officeart/2005/8/layout/list1"/>
    <dgm:cxn modelId="{457344D8-8ABA-4261-A3B1-2ACE02778B30}" type="presParOf" srcId="{D5B372FC-D38F-41F6-9A08-7E114472B3A7}" destId="{7AD4B859-DAEF-43AF-B35B-BE4ACDE8EF9F}" srcOrd="1" destOrd="0" presId="urn:microsoft.com/office/officeart/2005/8/layout/list1"/>
    <dgm:cxn modelId="{6A3D62D4-D215-4A5B-9D75-839E5F4CFE54}" type="presParOf" srcId="{D5B372FC-D38F-41F6-9A08-7E114472B3A7}" destId="{5B0324F1-702B-4269-8C4E-387405BFF95B}"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760EB-0997-4003-BB9C-D13E95657D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48821B0D-2351-4E1C-A8AA-73F01A6E409B}">
      <dgm:prSet phldrT="[Text]" custT="1"/>
      <dgm:spPr>
        <a:solidFill>
          <a:srgbClr val="C1631D"/>
        </a:solidFill>
        <a:ln>
          <a:solidFill>
            <a:schemeClr val="accent1"/>
          </a:solidFill>
        </a:ln>
      </dgm:spPr>
      <dgm:t>
        <a:bodyPr/>
        <a:lstStyle/>
        <a:p>
          <a:r>
            <a:rPr lang="en-CA" sz="2000" dirty="0"/>
            <a:t>Our Commitment</a:t>
          </a:r>
        </a:p>
      </dgm:t>
    </dgm:pt>
    <dgm:pt modelId="{37BA2E1B-A301-48F0-80A5-98C9A6E58C20}" type="parTrans" cxnId="{C1717F3D-170B-4FFE-B8EF-5ED3A48B57C8}">
      <dgm:prSet/>
      <dgm:spPr/>
      <dgm:t>
        <a:bodyPr/>
        <a:lstStyle/>
        <a:p>
          <a:endParaRPr lang="en-CA"/>
        </a:p>
      </dgm:t>
    </dgm:pt>
    <dgm:pt modelId="{9C06D4E9-7A53-4092-AB39-B6713C7D7767}" type="sibTrans" cxnId="{C1717F3D-170B-4FFE-B8EF-5ED3A48B57C8}">
      <dgm:prSet/>
      <dgm:spPr/>
      <dgm:t>
        <a:bodyPr/>
        <a:lstStyle/>
        <a:p>
          <a:endParaRPr lang="en-CA"/>
        </a:p>
      </dgm:t>
    </dgm:pt>
    <dgm:pt modelId="{520511FD-834F-4526-92EA-C08BFECF0A3D}">
      <dgm:prSet custT="1"/>
      <dgm:spPr/>
      <dgm:t>
        <a:bodyPr/>
        <a:lstStyle/>
        <a:p>
          <a:r>
            <a:rPr lang="en-US" sz="1600"/>
            <a:t>The health and safety of our employees and the people we work with will not be compromised.</a:t>
          </a:r>
          <a:endParaRPr lang="en-CA" sz="1600" dirty="0"/>
        </a:p>
      </dgm:t>
    </dgm:pt>
    <dgm:pt modelId="{AB4F9725-A2FC-46FC-A6D7-E7E4753E642E}" type="parTrans" cxnId="{F25B2D2F-0A1A-43A6-BD14-005C58560D24}">
      <dgm:prSet/>
      <dgm:spPr/>
      <dgm:t>
        <a:bodyPr/>
        <a:lstStyle/>
        <a:p>
          <a:endParaRPr lang="en-CA"/>
        </a:p>
      </dgm:t>
    </dgm:pt>
    <dgm:pt modelId="{1C2BF940-C7A6-474F-B1D9-BA0561BEC230}" type="sibTrans" cxnId="{F25B2D2F-0A1A-43A6-BD14-005C58560D24}">
      <dgm:prSet/>
      <dgm:spPr/>
      <dgm:t>
        <a:bodyPr/>
        <a:lstStyle/>
        <a:p>
          <a:endParaRPr lang="en-CA"/>
        </a:p>
      </dgm:t>
    </dgm:pt>
    <dgm:pt modelId="{83C38CF2-B17C-4F02-8F5B-3C8B2E37F45F}">
      <dgm:prSet custT="1"/>
      <dgm:spPr/>
      <dgm:t>
        <a:bodyPr/>
        <a:lstStyle/>
        <a:p>
          <a:endParaRPr lang="en-CA" sz="1100" dirty="0"/>
        </a:p>
      </dgm:t>
    </dgm:pt>
    <dgm:pt modelId="{812DF5CA-98BC-4303-96EF-06EBCABF0F1F}" type="parTrans" cxnId="{EC9014DF-3C09-4762-90DC-FFB2E157C3AC}">
      <dgm:prSet/>
      <dgm:spPr/>
      <dgm:t>
        <a:bodyPr/>
        <a:lstStyle/>
        <a:p>
          <a:endParaRPr lang="en-CA"/>
        </a:p>
      </dgm:t>
    </dgm:pt>
    <dgm:pt modelId="{419D5225-42B7-44DB-9427-E99C8C0C733C}" type="sibTrans" cxnId="{EC9014DF-3C09-4762-90DC-FFB2E157C3AC}">
      <dgm:prSet/>
      <dgm:spPr/>
      <dgm:t>
        <a:bodyPr/>
        <a:lstStyle/>
        <a:p>
          <a:endParaRPr lang="en-CA"/>
        </a:p>
      </dgm:t>
    </dgm:pt>
    <dgm:pt modelId="{C1F0B800-7AE5-4C09-9234-4755BF9129F6}">
      <dgm:prSet custT="1"/>
      <dgm:spPr/>
      <dgm:t>
        <a:bodyPr/>
        <a:lstStyle/>
        <a:p>
          <a:endParaRPr lang="en-CA" sz="1600" dirty="0"/>
        </a:p>
      </dgm:t>
    </dgm:pt>
    <dgm:pt modelId="{3019A9C3-59E6-4739-913C-0BAA4719ADEF}" type="parTrans" cxnId="{9E842EDA-EE12-4F7D-B10C-3734A3B3F3BD}">
      <dgm:prSet/>
      <dgm:spPr/>
      <dgm:t>
        <a:bodyPr/>
        <a:lstStyle/>
        <a:p>
          <a:endParaRPr lang="en-CA"/>
        </a:p>
      </dgm:t>
    </dgm:pt>
    <dgm:pt modelId="{9CF62A4E-F3EF-47F7-BF01-97F4ACF08789}" type="sibTrans" cxnId="{9E842EDA-EE12-4F7D-B10C-3734A3B3F3BD}">
      <dgm:prSet/>
      <dgm:spPr/>
      <dgm:t>
        <a:bodyPr/>
        <a:lstStyle/>
        <a:p>
          <a:endParaRPr lang="en-CA"/>
        </a:p>
      </dgm:t>
    </dgm:pt>
    <dgm:pt modelId="{73B72F21-B736-45FA-8153-7507919E7A49}">
      <dgm:prSet custT="1"/>
      <dgm:spPr/>
      <dgm:t>
        <a:bodyPr/>
        <a:lstStyle/>
        <a:p>
          <a:r>
            <a:rPr lang="en-US" sz="1600" dirty="0"/>
            <a:t>We are committed to being an industry leader in health and safety</a:t>
          </a:r>
          <a:endParaRPr lang="en-CA" sz="1600" dirty="0"/>
        </a:p>
      </dgm:t>
    </dgm:pt>
    <dgm:pt modelId="{3BB30706-2985-40A4-88D7-30E080943098}" type="parTrans" cxnId="{D04C69C9-49AE-43DA-B69D-C7782AEA01E0}">
      <dgm:prSet/>
      <dgm:spPr/>
      <dgm:t>
        <a:bodyPr/>
        <a:lstStyle/>
        <a:p>
          <a:endParaRPr lang="en-CA"/>
        </a:p>
      </dgm:t>
    </dgm:pt>
    <dgm:pt modelId="{594C478A-3A49-4076-AF86-D79754C63985}" type="sibTrans" cxnId="{D04C69C9-49AE-43DA-B69D-C7782AEA01E0}">
      <dgm:prSet/>
      <dgm:spPr/>
      <dgm:t>
        <a:bodyPr/>
        <a:lstStyle/>
        <a:p>
          <a:endParaRPr lang="en-CA"/>
        </a:p>
      </dgm:t>
    </dgm:pt>
    <dgm:pt modelId="{D5B372FC-D38F-41F6-9A08-7E114472B3A7}" type="pres">
      <dgm:prSet presAssocID="{A86760EB-0997-4003-BB9C-D13E95657DC6}" presName="linear" presStyleCnt="0">
        <dgm:presLayoutVars>
          <dgm:dir/>
          <dgm:animLvl val="lvl"/>
          <dgm:resizeHandles val="exact"/>
        </dgm:presLayoutVars>
      </dgm:prSet>
      <dgm:spPr/>
      <dgm:t>
        <a:bodyPr/>
        <a:lstStyle/>
        <a:p>
          <a:endParaRPr lang="en-US"/>
        </a:p>
      </dgm:t>
    </dgm:pt>
    <dgm:pt modelId="{C267BC39-0959-4CC5-B7C6-FB08CE15E1D2}" type="pres">
      <dgm:prSet presAssocID="{48821B0D-2351-4E1C-A8AA-73F01A6E409B}" presName="parentLin" presStyleCnt="0"/>
      <dgm:spPr/>
    </dgm:pt>
    <dgm:pt modelId="{2FAB9A36-F816-4660-8F84-FE3ACDE69864}" type="pres">
      <dgm:prSet presAssocID="{48821B0D-2351-4E1C-A8AA-73F01A6E409B}" presName="parentLeftMargin" presStyleLbl="node1" presStyleIdx="0" presStyleCnt="1"/>
      <dgm:spPr/>
      <dgm:t>
        <a:bodyPr/>
        <a:lstStyle/>
        <a:p>
          <a:endParaRPr lang="en-US"/>
        </a:p>
      </dgm:t>
    </dgm:pt>
    <dgm:pt modelId="{3B075A76-4F72-47A5-A6CF-FFAED8EA7516}" type="pres">
      <dgm:prSet presAssocID="{48821B0D-2351-4E1C-A8AA-73F01A6E409B}" presName="parentText" presStyleLbl="node1" presStyleIdx="0" presStyleCnt="1" custScaleX="56814" custScaleY="276108" custLinFactNeighborX="-65829" custLinFactNeighborY="-38781">
        <dgm:presLayoutVars>
          <dgm:chMax val="0"/>
          <dgm:bulletEnabled val="1"/>
        </dgm:presLayoutVars>
      </dgm:prSet>
      <dgm:spPr/>
      <dgm:t>
        <a:bodyPr/>
        <a:lstStyle/>
        <a:p>
          <a:endParaRPr lang="en-US"/>
        </a:p>
      </dgm:t>
    </dgm:pt>
    <dgm:pt modelId="{7AD4B859-DAEF-43AF-B35B-BE4ACDE8EF9F}" type="pres">
      <dgm:prSet presAssocID="{48821B0D-2351-4E1C-A8AA-73F01A6E409B}" presName="negativeSpace" presStyleCnt="0"/>
      <dgm:spPr/>
    </dgm:pt>
    <dgm:pt modelId="{5B0324F1-702B-4269-8C4E-387405BFF95B}" type="pres">
      <dgm:prSet presAssocID="{48821B0D-2351-4E1C-A8AA-73F01A6E409B}" presName="childText" presStyleLbl="conFgAcc1" presStyleIdx="0" presStyleCnt="1" custScaleY="112231" custLinFactY="75200" custLinFactNeighborX="-1371" custLinFactNeighborY="100000">
        <dgm:presLayoutVars>
          <dgm:bulletEnabled val="1"/>
        </dgm:presLayoutVars>
      </dgm:prSet>
      <dgm:spPr/>
      <dgm:t>
        <a:bodyPr/>
        <a:lstStyle/>
        <a:p>
          <a:endParaRPr lang="en-US"/>
        </a:p>
      </dgm:t>
    </dgm:pt>
  </dgm:ptLst>
  <dgm:cxnLst>
    <dgm:cxn modelId="{CE640220-1997-4093-A3B5-5F3503AF9368}" type="presOf" srcId="{48821B0D-2351-4E1C-A8AA-73F01A6E409B}" destId="{2FAB9A36-F816-4660-8F84-FE3ACDE69864}" srcOrd="0" destOrd="0" presId="urn:microsoft.com/office/officeart/2005/8/layout/list1"/>
    <dgm:cxn modelId="{EF2D4AEE-9A9E-45B7-865E-33B1A4810C5A}" type="presOf" srcId="{73B72F21-B736-45FA-8153-7507919E7A49}" destId="{5B0324F1-702B-4269-8C4E-387405BFF95B}" srcOrd="0" destOrd="2" presId="urn:microsoft.com/office/officeart/2005/8/layout/list1"/>
    <dgm:cxn modelId="{EC9014DF-3C09-4762-90DC-FFB2E157C3AC}" srcId="{48821B0D-2351-4E1C-A8AA-73F01A6E409B}" destId="{83C38CF2-B17C-4F02-8F5B-3C8B2E37F45F}" srcOrd="0" destOrd="0" parTransId="{812DF5CA-98BC-4303-96EF-06EBCABF0F1F}" sibTransId="{419D5225-42B7-44DB-9427-E99C8C0C733C}"/>
    <dgm:cxn modelId="{F25B2D2F-0A1A-43A6-BD14-005C58560D24}" srcId="{48821B0D-2351-4E1C-A8AA-73F01A6E409B}" destId="{520511FD-834F-4526-92EA-C08BFECF0A3D}" srcOrd="1" destOrd="0" parTransId="{AB4F9725-A2FC-46FC-A6D7-E7E4753E642E}" sibTransId="{1C2BF940-C7A6-474F-B1D9-BA0561BEC230}"/>
    <dgm:cxn modelId="{9E842EDA-EE12-4F7D-B10C-3734A3B3F3BD}" srcId="{48821B0D-2351-4E1C-A8AA-73F01A6E409B}" destId="{C1F0B800-7AE5-4C09-9234-4755BF9129F6}" srcOrd="3" destOrd="0" parTransId="{3019A9C3-59E6-4739-913C-0BAA4719ADEF}" sibTransId="{9CF62A4E-F3EF-47F7-BF01-97F4ACF08789}"/>
    <dgm:cxn modelId="{2C9DCA32-B281-4D93-8489-AE098DA33153}" type="presOf" srcId="{48821B0D-2351-4E1C-A8AA-73F01A6E409B}" destId="{3B075A76-4F72-47A5-A6CF-FFAED8EA7516}" srcOrd="1" destOrd="0" presId="urn:microsoft.com/office/officeart/2005/8/layout/list1"/>
    <dgm:cxn modelId="{0325483D-8A91-41B5-81DA-4FDCAC6F784A}" type="presOf" srcId="{520511FD-834F-4526-92EA-C08BFECF0A3D}" destId="{5B0324F1-702B-4269-8C4E-387405BFF95B}" srcOrd="0" destOrd="1" presId="urn:microsoft.com/office/officeart/2005/8/layout/list1"/>
    <dgm:cxn modelId="{C1717F3D-170B-4FFE-B8EF-5ED3A48B57C8}" srcId="{A86760EB-0997-4003-BB9C-D13E95657DC6}" destId="{48821B0D-2351-4E1C-A8AA-73F01A6E409B}" srcOrd="0" destOrd="0" parTransId="{37BA2E1B-A301-48F0-80A5-98C9A6E58C20}" sibTransId="{9C06D4E9-7A53-4092-AB39-B6713C7D7767}"/>
    <dgm:cxn modelId="{7A71E73B-0A93-4623-8B20-D9C11DC655CB}" type="presOf" srcId="{C1F0B800-7AE5-4C09-9234-4755BF9129F6}" destId="{5B0324F1-702B-4269-8C4E-387405BFF95B}" srcOrd="0" destOrd="3" presId="urn:microsoft.com/office/officeart/2005/8/layout/list1"/>
    <dgm:cxn modelId="{D04C69C9-49AE-43DA-B69D-C7782AEA01E0}" srcId="{48821B0D-2351-4E1C-A8AA-73F01A6E409B}" destId="{73B72F21-B736-45FA-8153-7507919E7A49}" srcOrd="2" destOrd="0" parTransId="{3BB30706-2985-40A4-88D7-30E080943098}" sibTransId="{594C478A-3A49-4076-AF86-D79754C63985}"/>
    <dgm:cxn modelId="{A1D75F8E-200A-4F1A-88B1-AE46EC222832}" type="presOf" srcId="{83C38CF2-B17C-4F02-8F5B-3C8B2E37F45F}" destId="{5B0324F1-702B-4269-8C4E-387405BFF95B}" srcOrd="0" destOrd="0" presId="urn:microsoft.com/office/officeart/2005/8/layout/list1"/>
    <dgm:cxn modelId="{6708817C-425C-4C9A-A47F-0EF0D8912927}" type="presOf" srcId="{A86760EB-0997-4003-BB9C-D13E95657DC6}" destId="{D5B372FC-D38F-41F6-9A08-7E114472B3A7}" srcOrd="0" destOrd="0" presId="urn:microsoft.com/office/officeart/2005/8/layout/list1"/>
    <dgm:cxn modelId="{3ED7C01F-7C1C-4E9A-8B27-637967C6C0E6}" type="presParOf" srcId="{D5B372FC-D38F-41F6-9A08-7E114472B3A7}" destId="{C267BC39-0959-4CC5-B7C6-FB08CE15E1D2}" srcOrd="0" destOrd="0" presId="urn:microsoft.com/office/officeart/2005/8/layout/list1"/>
    <dgm:cxn modelId="{88D34AD2-5F24-4161-A40F-5E3D9F01DA1D}" type="presParOf" srcId="{C267BC39-0959-4CC5-B7C6-FB08CE15E1D2}" destId="{2FAB9A36-F816-4660-8F84-FE3ACDE69864}" srcOrd="0" destOrd="0" presId="urn:microsoft.com/office/officeart/2005/8/layout/list1"/>
    <dgm:cxn modelId="{190F194A-981E-40F5-8D67-6088A9685386}" type="presParOf" srcId="{C267BC39-0959-4CC5-B7C6-FB08CE15E1D2}" destId="{3B075A76-4F72-47A5-A6CF-FFAED8EA7516}" srcOrd="1" destOrd="0" presId="urn:microsoft.com/office/officeart/2005/8/layout/list1"/>
    <dgm:cxn modelId="{457344D8-8ABA-4261-A3B1-2ACE02778B30}" type="presParOf" srcId="{D5B372FC-D38F-41F6-9A08-7E114472B3A7}" destId="{7AD4B859-DAEF-43AF-B35B-BE4ACDE8EF9F}" srcOrd="1" destOrd="0" presId="urn:microsoft.com/office/officeart/2005/8/layout/list1"/>
    <dgm:cxn modelId="{6A3D62D4-D215-4A5B-9D75-839E5F4CFE54}" type="presParOf" srcId="{D5B372FC-D38F-41F6-9A08-7E114472B3A7}" destId="{5B0324F1-702B-4269-8C4E-387405BFF95B}"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324F1-702B-4269-8C4E-387405BFF95B}">
      <dsp:nvSpPr>
        <dsp:cNvPr id="0" name=""/>
        <dsp:cNvSpPr/>
      </dsp:nvSpPr>
      <dsp:spPr>
        <a:xfrm>
          <a:off x="0" y="260523"/>
          <a:ext cx="11118281" cy="113101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2902" tIns="124968" rIns="862902" bIns="78232" numCol="1" spcCol="1270" anchor="t" anchorCtr="0">
          <a:noAutofit/>
        </a:bodyPr>
        <a:lstStyle/>
        <a:p>
          <a:pPr marL="57150" lvl="1" indent="-57150" algn="l" defTabSz="488950">
            <a:lnSpc>
              <a:spcPct val="90000"/>
            </a:lnSpc>
            <a:spcBef>
              <a:spcPct val="0"/>
            </a:spcBef>
            <a:spcAft>
              <a:spcPct val="15000"/>
            </a:spcAft>
            <a:buChar char="••"/>
          </a:pPr>
          <a:endParaRPr lang="en-CA" sz="1100" kern="1200" dirty="0"/>
        </a:p>
        <a:p>
          <a:pPr marL="171450" lvl="1" indent="-171450" algn="l" defTabSz="711200">
            <a:lnSpc>
              <a:spcPct val="90000"/>
            </a:lnSpc>
            <a:spcBef>
              <a:spcPct val="0"/>
            </a:spcBef>
            <a:spcAft>
              <a:spcPct val="15000"/>
            </a:spcAft>
            <a:buChar char="••"/>
          </a:pPr>
          <a:r>
            <a:rPr lang="en-US" sz="1600" kern="1200" dirty="0"/>
            <a:t>Boost Communication: Enhance safety meetings, send regular alerts, and focus on continuous education.</a:t>
          </a:r>
          <a:endParaRPr lang="en-CA" sz="1600" kern="1200" dirty="0"/>
        </a:p>
        <a:p>
          <a:pPr marL="171450" lvl="1" indent="-171450" algn="l" defTabSz="711200">
            <a:lnSpc>
              <a:spcPct val="90000"/>
            </a:lnSpc>
            <a:spcBef>
              <a:spcPct val="0"/>
            </a:spcBef>
            <a:spcAft>
              <a:spcPct val="15000"/>
            </a:spcAft>
            <a:buChar char="••"/>
          </a:pPr>
          <a:r>
            <a:rPr lang="en-US" sz="1600" kern="1200" dirty="0"/>
            <a:t>Increase Support: Additional staffing to cover weather-related challenges and holiday absences.</a:t>
          </a:r>
        </a:p>
        <a:p>
          <a:pPr marL="171450" lvl="1" indent="-171450" algn="l" defTabSz="711200">
            <a:lnSpc>
              <a:spcPct val="90000"/>
            </a:lnSpc>
            <a:spcBef>
              <a:spcPct val="0"/>
            </a:spcBef>
            <a:spcAft>
              <a:spcPct val="15000"/>
            </a:spcAft>
            <a:buChar char="••"/>
          </a:pPr>
          <a:r>
            <a:rPr lang="en-US" sz="1600" kern="1200" dirty="0"/>
            <a:t>Stay Vigilant: Awareness! Awareness! Awareness!</a:t>
          </a:r>
        </a:p>
      </dsp:txBody>
      <dsp:txXfrm>
        <a:off x="0" y="260523"/>
        <a:ext cx="11118281" cy="1131012"/>
      </dsp:txXfrm>
    </dsp:sp>
    <dsp:sp modelId="{3B075A76-4F72-47A5-A6CF-FFAED8EA7516}">
      <dsp:nvSpPr>
        <dsp:cNvPr id="0" name=""/>
        <dsp:cNvSpPr/>
      </dsp:nvSpPr>
      <dsp:spPr>
        <a:xfrm>
          <a:off x="189775" y="0"/>
          <a:ext cx="4417400" cy="362165"/>
        </a:xfrm>
        <a:prstGeom prst="roundRect">
          <a:avLst/>
        </a:prstGeom>
        <a:solidFill>
          <a:srgbClr val="C1631D"/>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171" tIns="0" rIns="294171" bIns="0" numCol="1" spcCol="1270" anchor="ctr" anchorCtr="0">
          <a:noAutofit/>
        </a:bodyPr>
        <a:lstStyle/>
        <a:p>
          <a:pPr lvl="0" algn="l" defTabSz="889000">
            <a:lnSpc>
              <a:spcPct val="90000"/>
            </a:lnSpc>
            <a:spcBef>
              <a:spcPct val="0"/>
            </a:spcBef>
            <a:spcAft>
              <a:spcPct val="35000"/>
            </a:spcAft>
          </a:pPr>
          <a:r>
            <a:rPr lang="en-CA" sz="2000" kern="1200" dirty="0"/>
            <a:t>Stay Ahead of the Curve</a:t>
          </a:r>
        </a:p>
      </dsp:txBody>
      <dsp:txXfrm>
        <a:off x="207454" y="17679"/>
        <a:ext cx="4382042" cy="326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324F1-702B-4269-8C4E-387405BFF95B}">
      <dsp:nvSpPr>
        <dsp:cNvPr id="0" name=""/>
        <dsp:cNvSpPr/>
      </dsp:nvSpPr>
      <dsp:spPr>
        <a:xfrm>
          <a:off x="0" y="271681"/>
          <a:ext cx="11118281" cy="115638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2902" tIns="138298" rIns="862902" bIns="78232" numCol="1" spcCol="1270" anchor="t" anchorCtr="0">
          <a:noAutofit/>
        </a:bodyPr>
        <a:lstStyle/>
        <a:p>
          <a:pPr marL="57150" lvl="1" indent="-57150" algn="l" defTabSz="488950">
            <a:lnSpc>
              <a:spcPct val="90000"/>
            </a:lnSpc>
            <a:spcBef>
              <a:spcPct val="0"/>
            </a:spcBef>
            <a:spcAft>
              <a:spcPct val="15000"/>
            </a:spcAft>
            <a:buChar char="••"/>
          </a:pPr>
          <a:endParaRPr lang="en-CA" sz="1100" kern="1200" dirty="0"/>
        </a:p>
        <a:p>
          <a:pPr marL="171450" lvl="1" indent="-171450" algn="l" defTabSz="711200">
            <a:lnSpc>
              <a:spcPct val="90000"/>
            </a:lnSpc>
            <a:spcBef>
              <a:spcPct val="0"/>
            </a:spcBef>
            <a:spcAft>
              <a:spcPct val="15000"/>
            </a:spcAft>
            <a:buChar char="••"/>
          </a:pPr>
          <a:r>
            <a:rPr lang="en-US" sz="1600" kern="1200" dirty="0"/>
            <a:t>No task is ever so urgent that we can’t take the time to do it safely.</a:t>
          </a:r>
          <a:endParaRPr lang="en-CA" sz="1600" kern="1200" dirty="0"/>
        </a:p>
        <a:p>
          <a:pPr marL="171450" lvl="1" indent="-171450" algn="l" defTabSz="711200">
            <a:lnSpc>
              <a:spcPct val="90000"/>
            </a:lnSpc>
            <a:spcBef>
              <a:spcPct val="0"/>
            </a:spcBef>
            <a:spcAft>
              <a:spcPct val="15000"/>
            </a:spcAft>
            <a:buChar char="••"/>
          </a:pPr>
          <a:r>
            <a:rPr lang="en-US" sz="1600" kern="1200" dirty="0"/>
            <a:t>We take a "hands-on" approach to safety because every person’s wellbeing matters. </a:t>
          </a:r>
          <a:endParaRPr lang="en-CA" sz="1600" kern="1200" dirty="0"/>
        </a:p>
        <a:p>
          <a:pPr marL="171450" lvl="1" indent="-171450" algn="l" defTabSz="711200">
            <a:lnSpc>
              <a:spcPct val="90000"/>
            </a:lnSpc>
            <a:spcBef>
              <a:spcPct val="0"/>
            </a:spcBef>
            <a:spcAft>
              <a:spcPct val="15000"/>
            </a:spcAft>
            <a:buChar char="••"/>
          </a:pPr>
          <a:r>
            <a:rPr lang="en-US" sz="1600" kern="1200" dirty="0"/>
            <a:t>Our goal is for everyone to go home safe, every day.</a:t>
          </a:r>
          <a:endParaRPr lang="en-CA" sz="1600" kern="1200" dirty="0"/>
        </a:p>
        <a:p>
          <a:pPr marL="171450" lvl="1" indent="-171450" algn="l" defTabSz="711200">
            <a:lnSpc>
              <a:spcPct val="90000"/>
            </a:lnSpc>
            <a:spcBef>
              <a:spcPct val="0"/>
            </a:spcBef>
            <a:spcAft>
              <a:spcPct val="15000"/>
            </a:spcAft>
            <a:buChar char="••"/>
          </a:pPr>
          <a:endParaRPr lang="en-CA" sz="1600" kern="1200" dirty="0"/>
        </a:p>
      </dsp:txBody>
      <dsp:txXfrm>
        <a:off x="0" y="271681"/>
        <a:ext cx="11118281" cy="1156380"/>
      </dsp:txXfrm>
    </dsp:sp>
    <dsp:sp modelId="{3B075A76-4F72-47A5-A6CF-FFAED8EA7516}">
      <dsp:nvSpPr>
        <dsp:cNvPr id="0" name=""/>
        <dsp:cNvSpPr/>
      </dsp:nvSpPr>
      <dsp:spPr>
        <a:xfrm>
          <a:off x="189775" y="0"/>
          <a:ext cx="4417400" cy="330003"/>
        </a:xfrm>
        <a:prstGeom prst="roundRect">
          <a:avLst/>
        </a:prstGeom>
        <a:solidFill>
          <a:srgbClr val="C1631D"/>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171" tIns="0" rIns="294171" bIns="0" numCol="1" spcCol="1270" anchor="ctr" anchorCtr="0">
          <a:noAutofit/>
        </a:bodyPr>
        <a:lstStyle/>
        <a:p>
          <a:pPr lvl="0" algn="l" defTabSz="889000">
            <a:lnSpc>
              <a:spcPct val="90000"/>
            </a:lnSpc>
            <a:spcBef>
              <a:spcPct val="0"/>
            </a:spcBef>
            <a:spcAft>
              <a:spcPct val="35000"/>
            </a:spcAft>
          </a:pPr>
          <a:r>
            <a:rPr lang="en-CA" sz="2000" kern="1200" dirty="0"/>
            <a:t>Key Message</a:t>
          </a:r>
        </a:p>
      </dsp:txBody>
      <dsp:txXfrm>
        <a:off x="205884" y="16109"/>
        <a:ext cx="4385182" cy="297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324F1-702B-4269-8C4E-387405BFF95B}">
      <dsp:nvSpPr>
        <dsp:cNvPr id="0" name=""/>
        <dsp:cNvSpPr/>
      </dsp:nvSpPr>
      <dsp:spPr>
        <a:xfrm>
          <a:off x="0" y="297049"/>
          <a:ext cx="11118281" cy="113101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2902" tIns="124968" rIns="862902" bIns="78232" numCol="1" spcCol="1270" anchor="t" anchorCtr="0">
          <a:noAutofit/>
        </a:bodyPr>
        <a:lstStyle/>
        <a:p>
          <a:pPr marL="57150" lvl="1" indent="-57150" algn="l" defTabSz="488950">
            <a:lnSpc>
              <a:spcPct val="90000"/>
            </a:lnSpc>
            <a:spcBef>
              <a:spcPct val="0"/>
            </a:spcBef>
            <a:spcAft>
              <a:spcPct val="15000"/>
            </a:spcAft>
            <a:buChar char="••"/>
          </a:pPr>
          <a:endParaRPr lang="en-CA" sz="1100" kern="1200" dirty="0"/>
        </a:p>
        <a:p>
          <a:pPr marL="171450" lvl="1" indent="-171450" algn="l" defTabSz="711200">
            <a:lnSpc>
              <a:spcPct val="90000"/>
            </a:lnSpc>
            <a:spcBef>
              <a:spcPct val="0"/>
            </a:spcBef>
            <a:spcAft>
              <a:spcPct val="15000"/>
            </a:spcAft>
            <a:buChar char="••"/>
          </a:pPr>
          <a:r>
            <a:rPr lang="en-US" sz="1600" kern="1200"/>
            <a:t>The health and safety of our employees and the people we work with will not be compromised.</a:t>
          </a:r>
          <a:endParaRPr lang="en-CA" sz="1600" kern="1200" dirty="0"/>
        </a:p>
        <a:p>
          <a:pPr marL="171450" lvl="1" indent="-171450" algn="l" defTabSz="711200">
            <a:lnSpc>
              <a:spcPct val="90000"/>
            </a:lnSpc>
            <a:spcBef>
              <a:spcPct val="0"/>
            </a:spcBef>
            <a:spcAft>
              <a:spcPct val="15000"/>
            </a:spcAft>
            <a:buChar char="••"/>
          </a:pPr>
          <a:r>
            <a:rPr lang="en-US" sz="1600" kern="1200" dirty="0"/>
            <a:t>We are committed to being an industry leader in health and safety</a:t>
          </a:r>
          <a:endParaRPr lang="en-CA" sz="1600" kern="1200" dirty="0"/>
        </a:p>
        <a:p>
          <a:pPr marL="171450" lvl="1" indent="-171450" algn="l" defTabSz="711200">
            <a:lnSpc>
              <a:spcPct val="90000"/>
            </a:lnSpc>
            <a:spcBef>
              <a:spcPct val="0"/>
            </a:spcBef>
            <a:spcAft>
              <a:spcPct val="15000"/>
            </a:spcAft>
            <a:buChar char="••"/>
          </a:pPr>
          <a:endParaRPr lang="en-CA" sz="1600" kern="1200" dirty="0"/>
        </a:p>
      </dsp:txBody>
      <dsp:txXfrm>
        <a:off x="0" y="297049"/>
        <a:ext cx="11118281" cy="1131012"/>
      </dsp:txXfrm>
    </dsp:sp>
    <dsp:sp modelId="{3B075A76-4F72-47A5-A6CF-FFAED8EA7516}">
      <dsp:nvSpPr>
        <dsp:cNvPr id="0" name=""/>
        <dsp:cNvSpPr/>
      </dsp:nvSpPr>
      <dsp:spPr>
        <a:xfrm>
          <a:off x="189775" y="0"/>
          <a:ext cx="4417400" cy="362165"/>
        </a:xfrm>
        <a:prstGeom prst="roundRect">
          <a:avLst/>
        </a:prstGeom>
        <a:solidFill>
          <a:srgbClr val="C1631D"/>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171" tIns="0" rIns="294171" bIns="0" numCol="1" spcCol="1270" anchor="ctr" anchorCtr="0">
          <a:noAutofit/>
        </a:bodyPr>
        <a:lstStyle/>
        <a:p>
          <a:pPr lvl="0" algn="l" defTabSz="889000">
            <a:lnSpc>
              <a:spcPct val="90000"/>
            </a:lnSpc>
            <a:spcBef>
              <a:spcPct val="0"/>
            </a:spcBef>
            <a:spcAft>
              <a:spcPct val="35000"/>
            </a:spcAft>
          </a:pPr>
          <a:r>
            <a:rPr lang="en-CA" sz="2000" kern="1200" dirty="0"/>
            <a:t>Our Commitment</a:t>
          </a:r>
        </a:p>
      </dsp:txBody>
      <dsp:txXfrm>
        <a:off x="207454" y="17679"/>
        <a:ext cx="4382042" cy="32680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D08E827-7A1A-4A85-80C9-89F45218F6AA}" type="datetimeFigureOut">
              <a:rPr lang="en-CA" smtClean="0"/>
              <a:t>2024-09-20</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A8FC0A1-1ACB-44CD-986D-2FE1C8DD86C7}" type="slidenum">
              <a:rPr lang="en-CA" smtClean="0"/>
              <a:t>‹#›</a:t>
            </a:fld>
            <a:endParaRPr lang="en-CA"/>
          </a:p>
        </p:txBody>
      </p:sp>
    </p:spTree>
    <p:extLst>
      <p:ext uri="{BB962C8B-B14F-4D97-AF65-F5344CB8AC3E}">
        <p14:creationId xmlns:p14="http://schemas.microsoft.com/office/powerpoint/2010/main" val="298368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51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HOPS and Samsara: </a:t>
            </a:r>
          </a:p>
          <a:p>
            <a:r>
              <a:rPr lang="en-US" dirty="0"/>
              <a:t>Before Samsara – MMC utilized a fleet tracking platform and its safety program to view its fleet and coach safety behaviors, this included Job Task Observations, Hazard Identifications, and Investigations along with lessons learned. We were reactive to safety events and much of our time was investigating why they occurred.   </a:t>
            </a:r>
          </a:p>
          <a:p>
            <a:endParaRPr lang="en-US" dirty="0"/>
          </a:p>
          <a:p>
            <a:r>
              <a:rPr lang="en-US" dirty="0"/>
              <a:t>We were approached by Suncor/Slalom to pilot Samsara for them and we gladly accepted as we believe that the platform with its capabilities will allow our operations team to be proactive with managing our fleet and coach potential unsafe behaviors to minimize safety events. We understand that safety events will still happen and will follow HOPS to coach and mentor our operators, but having technology that could identify those behaviors before they happen is invaluable. </a:t>
            </a:r>
          </a:p>
          <a:p>
            <a:endParaRPr lang="en-US" dirty="0"/>
          </a:p>
          <a:p>
            <a:r>
              <a:rPr lang="en-US" dirty="0"/>
              <a:t>Samsara will score drivers based on their safety behaviors based on a set list of characteristics which are deemed to risk factors to our line of work, we will implement a safety incentive program to ensure that the best drivers on every shift over a monthly period are being incentivized for their safe driving habits. In addition, we are exploring the capability of installing cameras on the outside and back of the lube body as 50% of our work happens outside of the cab which then we will be able to observe job tasks to ensure that they are being performed as mentored.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673D7-B938-4022-A6D8-2C100F8FBA5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49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HOPS and Samsara: </a:t>
            </a:r>
          </a:p>
          <a:p>
            <a:r>
              <a:rPr lang="en-US" dirty="0"/>
              <a:t>Before Samsara – MMC utilized a fleet tracking platform and its safety program to view its fleet and coach safety behaviors, this included Job Task Observations, Hazard Identifications, and Investigations along with lessons learned. We were reactive to safety events and much of our time was investigating why they occurred.   </a:t>
            </a:r>
          </a:p>
          <a:p>
            <a:endParaRPr lang="en-US" dirty="0"/>
          </a:p>
          <a:p>
            <a:r>
              <a:rPr lang="en-US" dirty="0"/>
              <a:t>We were approached by Suncor/Slalom to pilot Samsara for them and we gladly accepted as we believe that the platform with its capabilities will allow our operations team to be proactive with managing our fleet and coach potential unsafe behaviors to minimize safety events. We understand that safety events will still happen and will follow HOPS to coach and mentor our operators, but having technology that could identify those behaviors before they happen is invaluable. </a:t>
            </a:r>
          </a:p>
          <a:p>
            <a:endParaRPr lang="en-US" dirty="0"/>
          </a:p>
          <a:p>
            <a:r>
              <a:rPr lang="en-US" dirty="0"/>
              <a:t>Samsara will score drivers based on their safety behaviors based on a set list of characteristics which are deemed to risk factors to our line of work, we will implement a safety incentive program to ensure that the best drivers on every shift over a monthly period are being incentivized for their safe driving habits. In addition, we are exploring the capability of installing cameras on the outside and back of the lube body as 50% of our work happens outside of the cab which then we will be able to observe job tasks to ensure that they are being performed as mentored.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673D7-B938-4022-A6D8-2C100F8FBA5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43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HOPS and Samsara: </a:t>
            </a:r>
          </a:p>
          <a:p>
            <a:r>
              <a:rPr lang="en-US" dirty="0"/>
              <a:t>Before Samsara – MMC utilized a fleet tracking platform and its safety program to view its fleet and coach safety behaviors, this included Job Task Observations, Hazard Identifications, and Investigations along with lessons learned. We were reactive to safety events and much of our time was investigating why they occurred.   </a:t>
            </a:r>
          </a:p>
          <a:p>
            <a:endParaRPr lang="en-US" dirty="0"/>
          </a:p>
          <a:p>
            <a:r>
              <a:rPr lang="en-US" dirty="0"/>
              <a:t>We were approached by Suncor/Slalom to pilot Samsara for them and we gladly accepted as we believe that the platform with its capabilities will allow our operations team to be proactive with managing our fleet and coach potential unsafe behaviors to minimize safety events. We understand that safety events will still happen and will follow HOPS to coach and mentor our operators, but having technology that could identify those behaviors before they happen is invaluable. </a:t>
            </a:r>
          </a:p>
          <a:p>
            <a:endParaRPr lang="en-US" dirty="0"/>
          </a:p>
          <a:p>
            <a:r>
              <a:rPr lang="en-US" dirty="0"/>
              <a:t>Samsara will score drivers based on their safety behaviors based on a set list of characteristics which are deemed to risk factors to our line of work, we will implement a safety incentive program to ensure that the best drivers on every shift over a monthly period are being incentivized for their safe driving habits. In addition, we are exploring the capability of installing cameras on the outside and back of the lube body as 50% of our work happens outside of the cab which then we will be able to observe job tasks to ensure that they are being performed as mentored.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673D7-B938-4022-A6D8-2C100F8FBA5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75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HOPS and Samsara: </a:t>
            </a:r>
          </a:p>
          <a:p>
            <a:r>
              <a:rPr lang="en-US" dirty="0"/>
              <a:t>Before Samsara – MMC utilized a fleet tracking platform and its safety program to view its fleet and coach safety behaviors, this included Job Task Observations, Hazard Identifications, and Investigations along with lessons learned. We were reactive to safety events and much of our time was investigating why they occurred.   </a:t>
            </a:r>
          </a:p>
          <a:p>
            <a:endParaRPr lang="en-US" dirty="0"/>
          </a:p>
          <a:p>
            <a:r>
              <a:rPr lang="en-US" dirty="0"/>
              <a:t>We were approached by Suncor/Slalom to pilot Samsara for them and we gladly accepted as we believe that the platform with its capabilities will allow our operations team to be proactive with managing our fleet and coach potential unsafe behaviors to minimize safety events. We understand that safety events will still happen and will follow HOPS to coach and mentor our operators, but having technology that could identify those behaviors before they happen is invaluable. </a:t>
            </a:r>
          </a:p>
          <a:p>
            <a:endParaRPr lang="en-US" dirty="0"/>
          </a:p>
          <a:p>
            <a:r>
              <a:rPr lang="en-US" dirty="0"/>
              <a:t>Samsara will score drivers based on their safety behaviors based on a set list of characteristics which are deemed to risk factors to our line of work, we will implement a safety incentive program to ensure that the best drivers on every shift over a monthly period are being incentivized for their safe driving habits. In addition, we are exploring the capability of installing cameras on the outside and back of the lube body as 50% of our work happens outside of the cab which then we will be able to observe job tasks to ensure that they are being performed as mentored.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673D7-B938-4022-A6D8-2C100F8FBA5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52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HOPS and Samsara: </a:t>
            </a:r>
          </a:p>
          <a:p>
            <a:r>
              <a:rPr lang="en-US" dirty="0"/>
              <a:t>Before Samsara – MMC utilized a fleet tracking platform and its safety program to view its fleet and coach safety behaviors, this included Job Task Observations, Hazard Identifications, and Investigations along with lessons learned. We were reactive to safety events and much of our time was investigating why they occurred.   </a:t>
            </a:r>
          </a:p>
          <a:p>
            <a:endParaRPr lang="en-US" dirty="0"/>
          </a:p>
          <a:p>
            <a:r>
              <a:rPr lang="en-US" dirty="0"/>
              <a:t>We were approached by Suncor/Slalom to pilot Samsara for them and we gladly accepted as we believe that the platform with its capabilities will allow our operations team to be proactive with managing our fleet and coach potential unsafe behaviors to minimize safety events. We understand that safety events will still happen and will follow HOPS to coach and mentor our operators, but having technology that could identify those behaviors before they happen is invaluable. </a:t>
            </a:r>
          </a:p>
          <a:p>
            <a:endParaRPr lang="en-US" dirty="0"/>
          </a:p>
          <a:p>
            <a:r>
              <a:rPr lang="en-US" dirty="0"/>
              <a:t>Samsara will score drivers based on their safety behaviors based on a set list of characteristics which are deemed to risk factors to our line of work, we will implement a safety incentive program to ensure that the best drivers on every shift over a monthly period are being incentivized for their safe driving habits. In addition, we are exploring the capability of installing cameras on the outside and back of the lube body as 50% of our work happens outside of the cab which then we will be able to observe job tasks to ensure that they are being performed as mentored.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673D7-B938-4022-A6D8-2C100F8FBA5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09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HOPS and Samsara: </a:t>
            </a:r>
          </a:p>
          <a:p>
            <a:r>
              <a:rPr lang="en-US" dirty="0"/>
              <a:t>Before Samsara – MMC utilized a fleet tracking platform and its safety program to view its fleet and coach safety behaviors, this included Job Task Observations, Hazard Identifications, and Investigations along with lessons learned. We were reactive to safety events and much of our time was investigating why they occurred.   </a:t>
            </a:r>
          </a:p>
          <a:p>
            <a:endParaRPr lang="en-US" dirty="0"/>
          </a:p>
          <a:p>
            <a:r>
              <a:rPr lang="en-US" dirty="0"/>
              <a:t>We were approached by Suncor/Slalom to pilot Samsara for them and we gladly accepted as we believe that the platform with its capabilities will allow our operations team to be proactive with managing our fleet and coach potential unsafe behaviors to minimize safety events. We understand that safety events will still happen and will follow HOPS to coach and mentor our operators, but having technology that could identify those behaviors before they happen is invaluable. </a:t>
            </a:r>
          </a:p>
          <a:p>
            <a:endParaRPr lang="en-US" dirty="0"/>
          </a:p>
          <a:p>
            <a:r>
              <a:rPr lang="en-US" dirty="0"/>
              <a:t>Samsara will score drivers based on their safety behaviors based on a set list of characteristics which are deemed to risk factors to our line of work, we will implement a safety incentive program to ensure that the best drivers on every shift over a monthly period are being incentivized for their safe driving habits. In addition, we are exploring the capability of installing cameras on the outside and back of the lube body as 50% of our work happens outside of the cab which then we will be able to observe job tasks to ensure that they are being performed as mentored.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673D7-B938-4022-A6D8-2C100F8FBA5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81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HOPS and Samsara: </a:t>
            </a:r>
          </a:p>
          <a:p>
            <a:r>
              <a:rPr lang="en-US" dirty="0"/>
              <a:t>Before Samsara – MMC utilized a fleet tracking platform and its safety program to view its fleet and coach safety behaviors, this included Job Task Observations, Hazard Identifications, and Investigations along with lessons learned. We were reactive to safety events and much of our time was investigating why they occurred.   </a:t>
            </a:r>
          </a:p>
          <a:p>
            <a:endParaRPr lang="en-US" dirty="0"/>
          </a:p>
          <a:p>
            <a:r>
              <a:rPr lang="en-US" dirty="0"/>
              <a:t>We were approached by Suncor/Slalom to pilot Samsara for them and we gladly accepted as we believe that the platform with its capabilities will allow our operations team to be proactive with managing our fleet and coach potential unsafe behaviors to minimize safety events. We understand that safety events will still happen and will follow HOPS to coach and mentor our operators, but having technology that could identify those behaviors before they happen is invaluable. </a:t>
            </a:r>
          </a:p>
          <a:p>
            <a:endParaRPr lang="en-US" dirty="0"/>
          </a:p>
          <a:p>
            <a:r>
              <a:rPr lang="en-US" dirty="0"/>
              <a:t>Samsara will score drivers based on their safety behaviors based on a set list of characteristics which are deemed to risk factors to our line of work, we will implement a safety incentive program to ensure that the best drivers on every shift over a monthly period are being incentivized for their safe driving habits. In addition, we are exploring the capability of installing cameras on the outside and back of the lube body as 50% of our work happens outside of the cab which then we will be able to observe job tasks to ensure that they are being performed as mentored.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673D7-B938-4022-A6D8-2C100F8FBA5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70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23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HOPS and Samsara: </a:t>
            </a:r>
          </a:p>
          <a:p>
            <a:r>
              <a:rPr lang="en-US" dirty="0"/>
              <a:t>Before Samsara – MMC utilized a fleet tracking platform and its safety program to view its fleet and coach safety behaviors, this included Job Task Observations, Hazard Identifications, and Investigations along with lessons learned. We were reactive to safety events and much of our time was investigating why they occurred.   </a:t>
            </a:r>
          </a:p>
          <a:p>
            <a:endParaRPr lang="en-US" dirty="0"/>
          </a:p>
          <a:p>
            <a:r>
              <a:rPr lang="en-US" dirty="0"/>
              <a:t>We were approached by Suncor/Slalom to pilot Samsara for them and we gladly accepted as we believe that the platform with its capabilities will allow our operations team to be proactive with managing our fleet and coach potential unsafe behaviors to minimize safety events. We understand that safety events will still happen and will follow HOPS to coach and mentor our operators, but having technology that could identify those behaviors before they happen is invaluable. </a:t>
            </a:r>
          </a:p>
          <a:p>
            <a:endParaRPr lang="en-US" dirty="0"/>
          </a:p>
          <a:p>
            <a:r>
              <a:rPr lang="en-US" dirty="0"/>
              <a:t>Samsara will score drivers based on their safety behaviors based on a set list of characteristics which are deemed to risk factors to our line of work, we will implement a safety incentive program to ensure that the best drivers on every shift over a monthly period are being incentivized for their safe driving habits. In addition, we are exploring the capability of installing cameras on the outside and back of the lube body as 50% of our work happens outside of the cab which then we will be able to observe job tasks to ensure that they are being performed as mentored.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673D7-B938-4022-A6D8-2C100F8FBA5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43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79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9/20/2024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38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9/20/2024</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dirty="0"/>
              <a:t>Click icon to add picture</a:t>
            </a:r>
          </a:p>
        </p:txBody>
      </p:sp>
      <p:sp>
        <p:nvSpPr>
          <p:cNvPr id="2" name="Rectangle 1"/>
          <p:cNvSpPr/>
          <p:nvPr userDrawn="1"/>
        </p:nvSpPr>
        <p:spPr>
          <a:xfrm>
            <a:off x="57589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429849"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8380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137758"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p:nvPr>
        </p:nvSpPr>
        <p:spPr>
          <a:xfrm>
            <a:off x="581192"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2"/>
          </p:nvPr>
        </p:nvSpPr>
        <p:spPr>
          <a:xfrm>
            <a:off x="581194"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6298472"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6" name="Content Placeholder 5"/>
          <p:cNvSpPr>
            <a:spLocks noGrp="1"/>
          </p:cNvSpPr>
          <p:nvPr>
            <p:ph sz="quarter" idx="4"/>
          </p:nvPr>
        </p:nvSpPr>
        <p:spPr>
          <a:xfrm>
            <a:off x="6298471"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4"/>
          </p:nvPr>
        </p:nvSpPr>
        <p:spPr>
          <a:xfrm>
            <a:off x="3444517"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5"/>
          </p:nvPr>
        </p:nvSpPr>
        <p:spPr>
          <a:xfrm>
            <a:off x="3444519"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6"/>
          </p:nvPr>
        </p:nvSpPr>
        <p:spPr>
          <a:xfrm>
            <a:off x="9138807"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20" name="Content Placeholder 5"/>
          <p:cNvSpPr>
            <a:spLocks noGrp="1"/>
          </p:cNvSpPr>
          <p:nvPr>
            <p:ph sz="quarter" idx="17"/>
          </p:nvPr>
        </p:nvSpPr>
        <p:spPr>
          <a:xfrm>
            <a:off x="9138806"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25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775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8145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4232275" cy="6858000"/>
          </a:xfrm>
        </p:spPr>
        <p:txBody>
          <a:bodyPr/>
          <a:lstStyle/>
          <a:p>
            <a:r>
              <a:rPr lang="en-US" dirty="0"/>
              <a:t>Click icon to add picture</a:t>
            </a:r>
          </a:p>
        </p:txBody>
      </p:sp>
      <p:sp>
        <p:nvSpPr>
          <p:cNvPr id="2" name="Title 1"/>
          <p:cNvSpPr>
            <a:spLocks noGrp="1"/>
          </p:cNvSpPr>
          <p:nvPr>
            <p:ph type="title"/>
          </p:nvPr>
        </p:nvSpPr>
        <p:spPr>
          <a:xfrm>
            <a:off x="4900927" y="709565"/>
            <a:ext cx="6650991" cy="699407"/>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632857"/>
            <a:ext cx="6650991" cy="4205188"/>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1081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Picture Placeholder 4"/>
          <p:cNvSpPr>
            <a:spLocks noGrp="1"/>
          </p:cNvSpPr>
          <p:nvPr>
            <p:ph type="pic" sz="quarter" idx="14" hasCustomPrompt="1"/>
          </p:nvPr>
        </p:nvSpPr>
        <p:spPr>
          <a:xfrm>
            <a:off x="8622917" y="3322281"/>
            <a:ext cx="3367862" cy="3367862"/>
          </a:xfrm>
        </p:spPr>
        <p:txBody>
          <a:bodyPr/>
          <a:lstStyle>
            <a:lvl1pPr marL="0" indent="0" algn="ctr">
              <a:buNone/>
              <a:defRPr>
                <a:solidFill>
                  <a:schemeClr val="tx1"/>
                </a:solidFill>
              </a:defRPr>
            </a:lvl1pPr>
          </a:lstStyle>
          <a:p>
            <a:r>
              <a:rPr lang="en-US" dirty="0"/>
              <a:t>Icon Watermark</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Picture Placeholder 4"/>
          <p:cNvSpPr>
            <a:spLocks noGrp="1"/>
          </p:cNvSpPr>
          <p:nvPr>
            <p:ph type="pic" sz="quarter" idx="13" hasCustomPrompt="1"/>
          </p:nvPr>
        </p:nvSpPr>
        <p:spPr>
          <a:xfrm>
            <a:off x="768350" y="2312987"/>
            <a:ext cx="731520" cy="731520"/>
          </a:xfrm>
        </p:spPr>
        <p:txBody>
          <a:bodyPr/>
          <a:lstStyle>
            <a:lvl1pPr marL="0" indent="0">
              <a:buNone/>
              <a:defRPr>
                <a:solidFill>
                  <a:schemeClr val="bg1"/>
                </a:solidFill>
              </a:defRPr>
            </a:lvl1pPr>
          </a:lstStyle>
          <a:p>
            <a:r>
              <a:rPr lang="en-US" dirty="0"/>
              <a:t>Icon</a:t>
            </a:r>
          </a:p>
        </p:txBody>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97360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1"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lvl1pPr>
              <a:defRPr>
                <a:solidFill>
                  <a:schemeClr val="bg2"/>
                </a:solidFill>
              </a:defRPr>
            </a:lvl1pPr>
          </a:lstStyle>
          <a:p>
            <a:fld id="{D82884F1-FFEA-405F-9602-3DCA865EDA4E}" type="datetime1">
              <a:rPr lang="en-US" smtClean="0"/>
              <a:pPr/>
              <a:t>9/20/2024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lvl1pPr>
              <a:defRPr>
                <a:solidFill>
                  <a:schemeClr val="bg2"/>
                </a:solidFill>
              </a:defRPr>
            </a:lvl1p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lvl1pPr>
              <a:defRPr>
                <a:solidFill>
                  <a:schemeClr val="bg2"/>
                </a:solidFill>
              </a:defRPr>
            </a:lvl1pPr>
          </a:lstStyle>
          <a:p>
            <a:fld id="{3A98EE3D-8CD1-4C3F-BD1C-C98C9596463C}" type="slidenum">
              <a:rPr lang="en-US" smtClean="0"/>
              <a:pPr/>
              <a:t>‹#›</a:t>
            </a:fld>
            <a:endParaRPr lang="en-US" dirty="0"/>
          </a:p>
        </p:txBody>
      </p:sp>
      <p:sp>
        <p:nvSpPr>
          <p:cNvPr id="12" name="Rectangle 11"/>
          <p:cNvSpPr/>
          <p:nvPr userDrawn="1"/>
        </p:nvSpPr>
        <p:spPr>
          <a:xfrm rot="5400000">
            <a:off x="1415595" y="3435840"/>
            <a:ext cx="57607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6411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4781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7119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9/20/2024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5753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64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lvl1pPr algn="ctr">
              <a:defRPr/>
            </a:lvl1pPr>
          </a:lstStyle>
          <a:p>
            <a:r>
              <a:rPr lang="en-US" dirty="0"/>
              <a:t>Click icon to add picture</a:t>
            </a:r>
          </a:p>
        </p:txBody>
      </p:sp>
      <p:sp>
        <p:nvSpPr>
          <p:cNvPr id="11" name="Rectangle 10"/>
          <p:cNvSpPr/>
          <p:nvPr userDrawn="1"/>
        </p:nvSpPr>
        <p:spPr>
          <a:xfrm>
            <a:off x="446534" y="4284627"/>
            <a:ext cx="11292840" cy="201167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5695849"/>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446534" y="4114808"/>
            <a:ext cx="112928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4220835"/>
            <a:ext cx="10993549" cy="1475013"/>
          </a:xfrm>
          <a:effectLst/>
        </p:spPr>
        <p:txBody>
          <a:bodyPr anchor="b">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807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845734"/>
            <a:ext cx="100584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FE295-0404-4AE7-A9A1-E66B6A07F7F6}" type="datetimeFigureOut">
              <a:rPr lang="en-US" smtClean="0">
                <a:solidFill>
                  <a:prstClr val="black">
                    <a:tint val="75000"/>
                  </a:prstClr>
                </a:solidFill>
              </a:rPr>
              <a:pPr/>
              <a:t>9/20/2024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CE3EB3A-A52E-4BF4-B5FC-DFA228AE60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4900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C163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07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8310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377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898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9/20/2024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8094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9/20/2024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5989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prstGeom prst="rect">
            <a:avLst/>
          </a:prstGeo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3474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1845734"/>
            <a:ext cx="10058400" cy="4023360"/>
          </a:xfrm>
          <a:prstGeom prst="rect">
            <a:avLst/>
          </a:prstGeo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0871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a:prstGeom prst="rect">
            <a:avLst/>
          </a:prstGeo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903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9/20/2024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3480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39F3F9F0-B11E-BF4F-9192-9B16AECC02B3}"/>
              </a:ext>
            </a:extLst>
          </p:cNvPr>
          <p:cNvSpPr txBox="1">
            <a:spLocks/>
          </p:cNvSpPr>
          <p:nvPr userDrawn="1"/>
        </p:nvSpPr>
        <p:spPr>
          <a:xfrm>
            <a:off x="438318" y="6504218"/>
            <a:ext cx="358348" cy="95551"/>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600" b="0" i="0" kern="120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B7F19A9E-264E-CD4D-9E57-C8F7195869F4}" type="slidenum">
              <a:rPr lang="en-GB" sz="750" b="0" i="0" smtClean="0">
                <a:solidFill>
                  <a:schemeClr val="accent1"/>
                </a:solidFill>
                <a:latin typeface="Arial" panose="020B0604020202020204" pitchFamily="34" charset="0"/>
                <a:ea typeface="Noto Sans" panose="020B0502040504020204" pitchFamily="34" charset="0"/>
                <a:cs typeface="Arial" panose="020B0604020202020204" pitchFamily="34" charset="0"/>
              </a:rPr>
              <a:pPr algn="l"/>
              <a:t>‹#›</a:t>
            </a:fld>
            <a:endParaRPr lang="en-US" sz="750" b="0" i="0" dirty="0">
              <a:solidFill>
                <a:schemeClr val="accent1"/>
              </a:solidFill>
              <a:latin typeface="Arial" panose="020B0604020202020204" pitchFamily="34" charset="0"/>
              <a:ea typeface="Noto Sans" panose="020B0502040504020204" pitchFamily="34" charset="0"/>
              <a:cs typeface="Arial" panose="020B0604020202020204" pitchFamily="34" charset="0"/>
            </a:endParaRPr>
          </a:p>
        </p:txBody>
      </p:sp>
      <p:sp>
        <p:nvSpPr>
          <p:cNvPr id="7" name="Title 1">
            <a:extLst>
              <a:ext uri="{FF2B5EF4-FFF2-40B4-BE49-F238E27FC236}">
                <a16:creationId xmlns:a16="http://schemas.microsoft.com/office/drawing/2014/main" id="{2A7F1956-14C6-F64E-8BE8-1BDAE9983A45}"/>
              </a:ext>
            </a:extLst>
          </p:cNvPr>
          <p:cNvSpPr>
            <a:spLocks noGrp="1"/>
          </p:cNvSpPr>
          <p:nvPr>
            <p:ph type="title" hasCustomPrompt="1"/>
          </p:nvPr>
        </p:nvSpPr>
        <p:spPr>
          <a:xfrm>
            <a:off x="404026" y="234727"/>
            <a:ext cx="11416200" cy="793461"/>
          </a:xfrm>
        </p:spPr>
        <p:txBody>
          <a:bodyPr anchor="b"/>
          <a:lstStyle>
            <a:lvl1pPr>
              <a:defRPr sz="2750" b="1" i="0">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The headline for your slide goes here. </a:t>
            </a:r>
          </a:p>
        </p:txBody>
      </p:sp>
      <p:sp>
        <p:nvSpPr>
          <p:cNvPr id="8" name="Text Placeholder 2">
            <a:extLst>
              <a:ext uri="{FF2B5EF4-FFF2-40B4-BE49-F238E27FC236}">
                <a16:creationId xmlns:a16="http://schemas.microsoft.com/office/drawing/2014/main" id="{3741B80A-56B6-B045-BBC5-3343E28C8747}"/>
              </a:ext>
            </a:extLst>
          </p:cNvPr>
          <p:cNvSpPr>
            <a:spLocks noGrp="1"/>
          </p:cNvSpPr>
          <p:nvPr>
            <p:ph type="body" idx="1" hasCustomPrompt="1"/>
          </p:nvPr>
        </p:nvSpPr>
        <p:spPr>
          <a:xfrm>
            <a:off x="404026" y="1311542"/>
            <a:ext cx="11416200" cy="546324"/>
          </a:xfrm>
          <a:prstGeom prst="rect">
            <a:avLst/>
          </a:prstGeom>
        </p:spPr>
        <p:txBody>
          <a:bodyPr anchor="t"/>
          <a:lstStyle>
            <a:lvl1pPr marL="0" indent="0">
              <a:buNone/>
              <a:defRPr sz="2000" b="0" i="0">
                <a:solidFill>
                  <a:schemeClr val="accent1"/>
                </a:solidFill>
                <a:latin typeface="Arial" panose="020B0604020202020204" pitchFamily="34" charset="0"/>
                <a:ea typeface="Noto Sans Light" panose="020B0402040504020204" pitchFamily="34" charset="0"/>
                <a:cs typeface="Arial" panose="020B0604020202020204" pitchFamily="34" charset="0"/>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If needed, this area is provided for sub copy. If you don’t need a text box for sub copy, simply delete this text box.</a:t>
            </a:r>
          </a:p>
        </p:txBody>
      </p:sp>
      <p:sp>
        <p:nvSpPr>
          <p:cNvPr id="3" name="Content Placeholder 2">
            <a:extLst>
              <a:ext uri="{FF2B5EF4-FFF2-40B4-BE49-F238E27FC236}">
                <a16:creationId xmlns:a16="http://schemas.microsoft.com/office/drawing/2014/main" id="{6180C104-5FD2-9C2B-70F8-4A084ACCCAA9}"/>
              </a:ext>
            </a:extLst>
          </p:cNvPr>
          <p:cNvSpPr>
            <a:spLocks noGrp="1"/>
          </p:cNvSpPr>
          <p:nvPr>
            <p:ph sz="quarter" idx="10"/>
          </p:nvPr>
        </p:nvSpPr>
        <p:spPr>
          <a:xfrm>
            <a:off x="11430000" y="6503988"/>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89049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39F3F9F0-B11E-BF4F-9192-9B16AECC02B3}"/>
              </a:ext>
            </a:extLst>
          </p:cNvPr>
          <p:cNvSpPr txBox="1">
            <a:spLocks/>
          </p:cNvSpPr>
          <p:nvPr userDrawn="1"/>
        </p:nvSpPr>
        <p:spPr>
          <a:xfrm>
            <a:off x="438318" y="6504218"/>
            <a:ext cx="358348" cy="95551"/>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600" b="0" i="0" kern="120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B7F19A9E-264E-CD4D-9E57-C8F7195869F4}" type="slidenum">
              <a:rPr lang="en-GB" sz="750" b="0" i="0" smtClean="0">
                <a:solidFill>
                  <a:schemeClr val="accent1"/>
                </a:solidFill>
                <a:latin typeface="Arial" panose="020B0604020202020204" pitchFamily="34" charset="0"/>
                <a:ea typeface="Noto Sans" panose="020B0502040504020204" pitchFamily="34" charset="0"/>
                <a:cs typeface="Arial" panose="020B0604020202020204" pitchFamily="34" charset="0"/>
              </a:rPr>
              <a:pPr algn="l"/>
              <a:t>‹#›</a:t>
            </a:fld>
            <a:endParaRPr lang="en-US" sz="750" b="0" i="0" dirty="0">
              <a:solidFill>
                <a:schemeClr val="accent1"/>
              </a:solidFill>
              <a:latin typeface="Arial" panose="020B0604020202020204" pitchFamily="34" charset="0"/>
              <a:ea typeface="Noto Sans" panose="020B0502040504020204" pitchFamily="34" charset="0"/>
              <a:cs typeface="Arial" panose="020B0604020202020204" pitchFamily="34" charset="0"/>
            </a:endParaRPr>
          </a:p>
        </p:txBody>
      </p:sp>
      <p:sp>
        <p:nvSpPr>
          <p:cNvPr id="7" name="Title 1">
            <a:extLst>
              <a:ext uri="{FF2B5EF4-FFF2-40B4-BE49-F238E27FC236}">
                <a16:creationId xmlns:a16="http://schemas.microsoft.com/office/drawing/2014/main" id="{2A7F1956-14C6-F64E-8BE8-1BDAE9983A45}"/>
              </a:ext>
            </a:extLst>
          </p:cNvPr>
          <p:cNvSpPr>
            <a:spLocks noGrp="1"/>
          </p:cNvSpPr>
          <p:nvPr>
            <p:ph type="title" hasCustomPrompt="1"/>
          </p:nvPr>
        </p:nvSpPr>
        <p:spPr>
          <a:xfrm>
            <a:off x="404026" y="234727"/>
            <a:ext cx="11416200" cy="793461"/>
          </a:xfrm>
        </p:spPr>
        <p:txBody>
          <a:bodyPr anchor="b"/>
          <a:lstStyle>
            <a:lvl1pPr>
              <a:defRPr sz="2750" b="1" i="0">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The headline for your slide goes here. </a:t>
            </a:r>
          </a:p>
        </p:txBody>
      </p:sp>
      <p:sp>
        <p:nvSpPr>
          <p:cNvPr id="8" name="Text Placeholder 2">
            <a:extLst>
              <a:ext uri="{FF2B5EF4-FFF2-40B4-BE49-F238E27FC236}">
                <a16:creationId xmlns:a16="http://schemas.microsoft.com/office/drawing/2014/main" id="{3741B80A-56B6-B045-BBC5-3343E28C8747}"/>
              </a:ext>
            </a:extLst>
          </p:cNvPr>
          <p:cNvSpPr>
            <a:spLocks noGrp="1"/>
          </p:cNvSpPr>
          <p:nvPr>
            <p:ph type="body" idx="1" hasCustomPrompt="1"/>
          </p:nvPr>
        </p:nvSpPr>
        <p:spPr>
          <a:xfrm>
            <a:off x="404026" y="1311542"/>
            <a:ext cx="11416200" cy="546324"/>
          </a:xfrm>
          <a:prstGeom prst="rect">
            <a:avLst/>
          </a:prstGeom>
        </p:spPr>
        <p:txBody>
          <a:bodyPr anchor="t"/>
          <a:lstStyle>
            <a:lvl1pPr marL="0" indent="0">
              <a:buNone/>
              <a:defRPr sz="2000" b="0" i="0">
                <a:solidFill>
                  <a:schemeClr val="accent1"/>
                </a:solidFill>
                <a:latin typeface="Arial" panose="020B0604020202020204" pitchFamily="34" charset="0"/>
                <a:ea typeface="Noto Sans Light" panose="020B0402040504020204" pitchFamily="34" charset="0"/>
                <a:cs typeface="Arial" panose="020B0604020202020204" pitchFamily="34" charset="0"/>
              </a:defRPr>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If needed, this area is provided for sub copy. If you don’t need a text box for sub copy, simply delete this text box.</a:t>
            </a:r>
          </a:p>
        </p:txBody>
      </p:sp>
    </p:spTree>
    <p:extLst>
      <p:ext uri="{BB962C8B-B14F-4D97-AF65-F5344CB8AC3E}">
        <p14:creationId xmlns:p14="http://schemas.microsoft.com/office/powerpoint/2010/main" val="2873143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BA28-2215-235F-9955-15CFC2C28815}"/>
              </a:ext>
            </a:extLst>
          </p:cNvPr>
          <p:cNvSpPr>
            <a:spLocks noGrp="1"/>
          </p:cNvSpPr>
          <p:nvPr>
            <p:ph type="title"/>
          </p:nvPr>
        </p:nvSpPr>
        <p:spPr/>
        <p:txBody>
          <a:bodyPr/>
          <a:lstStyle>
            <a:lvl1pPr>
              <a:defRPr>
                <a:latin typeface="Aptos Black" panose="020B0004020202020204" pitchFamily="34" charset="0"/>
              </a:defRPr>
            </a:lvl1pPr>
          </a:lstStyle>
          <a:p>
            <a:r>
              <a:rPr lang="en-US" dirty="0"/>
              <a:t>Click to edit Master title style</a:t>
            </a:r>
            <a:endParaRPr lang="en-CA" dirty="0"/>
          </a:p>
        </p:txBody>
      </p:sp>
      <p:sp>
        <p:nvSpPr>
          <p:cNvPr id="3" name="Date Placeholder 2">
            <a:extLst>
              <a:ext uri="{FF2B5EF4-FFF2-40B4-BE49-F238E27FC236}">
                <a16:creationId xmlns:a16="http://schemas.microsoft.com/office/drawing/2014/main" id="{147DC852-C69F-F104-8EA1-F4D1AAC472EA}"/>
              </a:ext>
            </a:extLst>
          </p:cNvPr>
          <p:cNvSpPr>
            <a:spLocks noGrp="1"/>
          </p:cNvSpPr>
          <p:nvPr>
            <p:ph type="dt" sz="half" idx="10"/>
          </p:nvPr>
        </p:nvSpPr>
        <p:spPr/>
        <p:txBody>
          <a:bodyPr/>
          <a:lstStyle/>
          <a:p>
            <a:fld id="{98624D31-43A5-475A-80CF-332C9F6DCF35}" type="datetimeFigureOut">
              <a:rPr lang="en-US" smtClean="0"/>
              <a:t>9/20/2024</a:t>
            </a:fld>
            <a:endParaRPr lang="en-US" dirty="0"/>
          </a:p>
        </p:txBody>
      </p:sp>
      <p:sp>
        <p:nvSpPr>
          <p:cNvPr id="4" name="Footer Placeholder 3">
            <a:extLst>
              <a:ext uri="{FF2B5EF4-FFF2-40B4-BE49-F238E27FC236}">
                <a16:creationId xmlns:a16="http://schemas.microsoft.com/office/drawing/2014/main" id="{8E2EC42B-68D3-9544-B174-3547AC5C0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BF0B9E-A0AB-769F-F377-5A35ABD7A36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78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9/20/2024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91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746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905648"/>
            <a:ext cx="5194769" cy="557784"/>
          </a:xfrm>
        </p:spPr>
        <p:txBody>
          <a:bodyPr anchor="ctr">
            <a:no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3580809"/>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905649"/>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3580809"/>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885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545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94070D-8484-4B7B-ADE0-4CCDD6380285}"/>
              </a:ext>
              <a:ext uri="{C183D7F6-B498-43B3-948B-1728B52AA6E4}">
                <adec:decorative xmlns="" xmlns:adec="http://schemas.microsoft.com/office/drawing/2017/decorative" val="1"/>
              </a:ext>
            </a:extLst>
          </p:cNvPr>
          <p:cNvSpPr/>
          <p:nvPr userDrawn="1"/>
        </p:nvSpPr>
        <p:spPr>
          <a:xfrm>
            <a:off x="-8626" y="5120639"/>
            <a:ext cx="12200626" cy="173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25" name="Text Placeholder 2"/>
          <p:cNvSpPr>
            <a:spLocks noGrp="1"/>
          </p:cNvSpPr>
          <p:nvPr>
            <p:ph type="body" idx="1" hasCustomPrompt="1"/>
          </p:nvPr>
        </p:nvSpPr>
        <p:spPr>
          <a:xfrm>
            <a:off x="759402" y="5330449"/>
            <a:ext cx="1938528" cy="557784"/>
          </a:xfrm>
        </p:spPr>
        <p:txBody>
          <a:bodyPr anchor="ctr">
            <a:noAutofit/>
          </a:bodyPr>
          <a:lstStyle>
            <a:lvl1pPr marL="0" indent="0" algn="ctr" defTabSz="914400" rtl="0" eaLnBrk="1" latinLnBrk="0" hangingPunct="1">
              <a:buNone/>
              <a:defRPr lang="en-US" sz="4000" b="1" kern="1200" dirty="0">
                <a:solidFill>
                  <a:srgbClr val="465359"/>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6" name="Content Placeholder 3"/>
          <p:cNvSpPr>
            <a:spLocks noGrp="1"/>
          </p:cNvSpPr>
          <p:nvPr>
            <p:ph sz="half" idx="2" hasCustomPrompt="1"/>
          </p:nvPr>
        </p:nvSpPr>
        <p:spPr>
          <a:xfrm>
            <a:off x="75940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7" name="Text Placeholder 2"/>
          <p:cNvSpPr>
            <a:spLocks noGrp="1"/>
          </p:cNvSpPr>
          <p:nvPr>
            <p:ph type="body" idx="10" hasCustomPrompt="1"/>
          </p:nvPr>
        </p:nvSpPr>
        <p:spPr>
          <a:xfrm>
            <a:off x="3642897" y="5330449"/>
            <a:ext cx="1938528" cy="557784"/>
          </a:xfrm>
        </p:spPr>
        <p:txBody>
          <a:bodyPr anchor="ctr">
            <a:noAutofit/>
          </a:bodyPr>
          <a:lstStyle>
            <a:lvl1pPr marL="0" indent="0" algn="ctr" defTabSz="914400" rtl="0" eaLnBrk="1" latinLnBrk="0" hangingPunct="1">
              <a:buNone/>
              <a:defRPr lang="en-US" sz="4000" b="1" kern="1200" dirty="0">
                <a:solidFill>
                  <a:schemeClr val="accent1"/>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8" name="Content Placeholder 3"/>
          <p:cNvSpPr>
            <a:spLocks noGrp="1"/>
          </p:cNvSpPr>
          <p:nvPr>
            <p:ph sz="half" idx="11" hasCustomPrompt="1"/>
          </p:nvPr>
        </p:nvSpPr>
        <p:spPr>
          <a:xfrm>
            <a:off x="3642900"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9" name="Text Placeholder 2"/>
          <p:cNvSpPr>
            <a:spLocks noGrp="1"/>
          </p:cNvSpPr>
          <p:nvPr>
            <p:ph type="body" idx="12" hasCustomPrompt="1"/>
          </p:nvPr>
        </p:nvSpPr>
        <p:spPr>
          <a:xfrm>
            <a:off x="6526392"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0" name="Content Placeholder 3"/>
          <p:cNvSpPr>
            <a:spLocks noGrp="1"/>
          </p:cNvSpPr>
          <p:nvPr>
            <p:ph sz="half" idx="13" hasCustomPrompt="1"/>
          </p:nvPr>
        </p:nvSpPr>
        <p:spPr>
          <a:xfrm>
            <a:off x="652639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31" name="Text Placeholder 2"/>
          <p:cNvSpPr>
            <a:spLocks noGrp="1"/>
          </p:cNvSpPr>
          <p:nvPr>
            <p:ph type="body" idx="14" hasCustomPrompt="1"/>
          </p:nvPr>
        </p:nvSpPr>
        <p:spPr>
          <a:xfrm>
            <a:off x="9409888"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2" name="Content Placeholder 3"/>
          <p:cNvSpPr>
            <a:spLocks noGrp="1"/>
          </p:cNvSpPr>
          <p:nvPr>
            <p:ph sz="half" idx="15" hasCustomPrompt="1"/>
          </p:nvPr>
        </p:nvSpPr>
        <p:spPr>
          <a:xfrm>
            <a:off x="9409891"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82013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9/20/2024</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dirty="0"/>
              <a:t>Click icon to add picture</a:t>
            </a:r>
          </a:p>
        </p:txBody>
      </p:sp>
      <p:sp>
        <p:nvSpPr>
          <p:cNvPr id="10" name="Rectangle 9"/>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99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9/20/2024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040387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6186129"/>
            <a:ext cx="12192000" cy="671871"/>
          </a:xfrm>
          <a:prstGeom prst="rect">
            <a:avLst/>
          </a:prstGeom>
          <a:solidFill>
            <a:srgbClr val="C1631D"/>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107949" y="6082921"/>
            <a:ext cx="12084051" cy="1032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7950" y="8256"/>
            <a:ext cx="10058400" cy="898861"/>
          </a:xfrm>
          <a:prstGeom prst="rect">
            <a:avLst/>
          </a:prstGeom>
        </p:spPr>
        <p:txBody>
          <a:bodyPr vert="horz" lIns="91440" tIns="45720" rIns="91440" bIns="45720" rtlCol="0" anchor="b">
            <a:normAutofit/>
          </a:bodyPr>
          <a:lstStyle/>
          <a:p>
            <a:r>
              <a:rPr lang="en-US" dirty="0"/>
              <a:t>Click to edit Master title style</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
        <p:nvSpPr>
          <p:cNvPr id="8" name="Rectangle 7">
            <a:extLst>
              <a:ext uri="{FF2B5EF4-FFF2-40B4-BE49-F238E27FC236}">
                <a16:creationId xmlns:a16="http://schemas.microsoft.com/office/drawing/2014/main" id="{82DC9ABA-D90E-AE95-AB73-FBBA1E460DA2}"/>
              </a:ext>
            </a:extLst>
          </p:cNvPr>
          <p:cNvSpPr/>
          <p:nvPr userDrawn="1"/>
        </p:nvSpPr>
        <p:spPr>
          <a:xfrm>
            <a:off x="0" y="0"/>
            <a:ext cx="107950" cy="6858000"/>
          </a:xfrm>
          <a:prstGeom prst="rect">
            <a:avLst/>
          </a:prstGeom>
          <a:solidFill>
            <a:srgbClr val="C1631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600" dirty="0">
              <a:solidFill>
                <a:srgbClr val="779172"/>
              </a:solidFill>
            </a:endParaRPr>
          </a:p>
        </p:txBody>
      </p:sp>
    </p:spTree>
    <p:extLst>
      <p:ext uri="{BB962C8B-B14F-4D97-AF65-F5344CB8AC3E}">
        <p14:creationId xmlns:p14="http://schemas.microsoft.com/office/powerpoint/2010/main" val="14369940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3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3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5.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3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14992" y="4572000"/>
            <a:ext cx="10962016" cy="1422513"/>
          </a:xfrm>
        </p:spPr>
        <p:txBody>
          <a:bodyPr vert="horz" lIns="91440" tIns="45720" rIns="91440" bIns="45720" rtlCol="0" anchor="t">
            <a:normAutofit/>
          </a:bodyPr>
          <a:lstStyle/>
          <a:p>
            <a:r>
              <a:rPr lang="en-US" sz="2800" b="1" dirty="0" smtClean="0">
                <a:solidFill>
                  <a:srgbClr val="C1631D"/>
                </a:solidFill>
              </a:rPr>
              <a:t>Stony valley contracting</a:t>
            </a:r>
            <a:endParaRPr lang="en-US" sz="2800" b="1" dirty="0">
              <a:solidFill>
                <a:srgbClr val="C1631D"/>
              </a:solidFill>
            </a:endParaRPr>
          </a:p>
          <a:p>
            <a:r>
              <a:rPr lang="en-US" sz="2000" dirty="0">
                <a:solidFill>
                  <a:srgbClr val="C1631D"/>
                </a:solidFill>
              </a:rPr>
              <a:t>Presentation: Suncor</a:t>
            </a:r>
          </a:p>
          <a:p>
            <a:r>
              <a:rPr lang="en-US" sz="2000" dirty="0">
                <a:solidFill>
                  <a:srgbClr val="C1631D"/>
                </a:solidFill>
              </a:rPr>
              <a:t>September </a:t>
            </a:r>
            <a:r>
              <a:rPr lang="en-US" sz="2000" dirty="0" smtClean="0">
                <a:solidFill>
                  <a:srgbClr val="C1631D"/>
                </a:solidFill>
              </a:rPr>
              <a:t>20, </a:t>
            </a:r>
            <a:r>
              <a:rPr lang="en-US" sz="2000" dirty="0">
                <a:solidFill>
                  <a:srgbClr val="C1631D"/>
                </a:solidFill>
              </a:rPr>
              <a:t>2024</a:t>
            </a:r>
            <a:endParaRPr lang="en-US" dirty="0">
              <a:solidFill>
                <a:srgbClr val="C1631D"/>
              </a:solidFill>
            </a:endParaRPr>
          </a:p>
        </p:txBody>
      </p:sp>
      <p:pic>
        <p:nvPicPr>
          <p:cNvPr id="4" name="Content Placeholder 4">
            <a:extLst>
              <a:ext uri="{FF2B5EF4-FFF2-40B4-BE49-F238E27FC236}">
                <a16:creationId xmlns:a16="http://schemas.microsoft.com/office/drawing/2014/main" id="{BB242D5E-9087-87EB-5674-4F779687C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55" y="4826000"/>
            <a:ext cx="3835350" cy="125119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227" y="326572"/>
            <a:ext cx="11425865" cy="3559693"/>
          </a:xfrm>
          <a:prstGeom prst="rect">
            <a:avLst/>
          </a:prstGeom>
        </p:spPr>
      </p:pic>
    </p:spTree>
    <p:extLst>
      <p:ext uri="{BB962C8B-B14F-4D97-AF65-F5344CB8AC3E}">
        <p14:creationId xmlns:p14="http://schemas.microsoft.com/office/powerpoint/2010/main" val="3495900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481" y="110831"/>
            <a:ext cx="10058400" cy="898861"/>
          </a:xfrm>
        </p:spPr>
        <p:txBody>
          <a:bodyPr>
            <a:normAutofit/>
          </a:bodyPr>
          <a:lstStyle/>
          <a:p>
            <a:pPr algn="ctr"/>
            <a:r>
              <a:rPr lang="en-CA" sz="4800" b="1" dirty="0" smtClean="0">
                <a:latin typeface="+mj-lt"/>
              </a:rPr>
              <a:t>FORT HILLS CRUSHING</a:t>
            </a:r>
            <a:endParaRPr lang="en-CA" sz="4800" b="1" dirty="0">
              <a:latin typeface="+mj-lt"/>
            </a:endParaRPr>
          </a:p>
        </p:txBody>
      </p:sp>
      <p:sp>
        <p:nvSpPr>
          <p:cNvPr id="3" name="Text Placeholder 2"/>
          <p:cNvSpPr>
            <a:spLocks noGrp="1"/>
          </p:cNvSpPr>
          <p:nvPr>
            <p:ph type="body" sz="half" idx="4294967295"/>
          </p:nvPr>
        </p:nvSpPr>
        <p:spPr>
          <a:xfrm>
            <a:off x="491554" y="5106721"/>
            <a:ext cx="5239775" cy="1098135"/>
          </a:xfrm>
          <a:prstGeom prst="rect">
            <a:avLst/>
          </a:prstGeom>
        </p:spPr>
        <p:txBody>
          <a:bodyPr>
            <a:normAutofit/>
          </a:bodyPr>
          <a:lstStyle/>
          <a:p>
            <a:endParaRPr lang="en-CA" dirty="0"/>
          </a:p>
          <a:p>
            <a:endParaRPr lang="en-CA" dirty="0" smtClean="0"/>
          </a:p>
        </p:txBody>
      </p:sp>
      <p:pic>
        <p:nvPicPr>
          <p:cNvPr id="4" name="Picture 3"/>
          <p:cNvPicPr>
            <a:picLocks noChangeAspect="1"/>
          </p:cNvPicPr>
          <p:nvPr/>
        </p:nvPicPr>
        <p:blipFill>
          <a:blip r:embed="rId2"/>
          <a:stretch>
            <a:fillRect/>
          </a:stretch>
        </p:blipFill>
        <p:spPr>
          <a:xfrm>
            <a:off x="10794881" y="6412953"/>
            <a:ext cx="1085182" cy="445047"/>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409" y="1355271"/>
            <a:ext cx="6649905" cy="4190414"/>
          </a:xfrm>
          <a:prstGeom prst="rect">
            <a:avLst/>
          </a:prstGeom>
          <a:effectLst>
            <a:outerShdw blurRad="50800" dist="38100" dir="2700000" algn="tl" rotWithShape="0">
              <a:prstClr val="black">
                <a:alpha val="40000"/>
              </a:prstClr>
            </a:outerShdw>
            <a:softEdge rad="12700"/>
          </a:effectLst>
        </p:spPr>
      </p:pic>
      <p:sp>
        <p:nvSpPr>
          <p:cNvPr id="6" name="TextBox 5"/>
          <p:cNvSpPr txBox="1"/>
          <p:nvPr/>
        </p:nvSpPr>
        <p:spPr>
          <a:xfrm>
            <a:off x="6923314" y="1355271"/>
            <a:ext cx="4956749" cy="4339650"/>
          </a:xfrm>
          <a:prstGeom prst="rect">
            <a:avLst/>
          </a:prstGeom>
          <a:noFill/>
        </p:spPr>
        <p:txBody>
          <a:bodyPr wrap="square" rtlCol="0">
            <a:spAutoFit/>
          </a:bodyPr>
          <a:lstStyle/>
          <a:p>
            <a:pPr marL="285750" indent="-285750">
              <a:buFont typeface="Arial" panose="020B0604020202020204" pitchFamily="34" charset="0"/>
              <a:buChar char="•"/>
            </a:pPr>
            <a:r>
              <a:rPr lang="en-CA" sz="2800" b="1" dirty="0"/>
              <a:t>Stony Valley has 3 mobile crushing plants and mobile wash plants, including screening &amp; conveyor handling </a:t>
            </a:r>
            <a:r>
              <a:rPr lang="en-CA" sz="2800" b="1" dirty="0" smtClean="0"/>
              <a:t>systems</a:t>
            </a:r>
          </a:p>
          <a:p>
            <a:endParaRPr lang="en-CA" sz="2800" b="1" dirty="0"/>
          </a:p>
          <a:p>
            <a:pPr marL="285750" lvl="0" indent="-285750">
              <a:buFont typeface="Arial" panose="020B0604020202020204" pitchFamily="34" charset="0"/>
              <a:buChar char="•"/>
            </a:pPr>
            <a:r>
              <a:rPr lang="en-CA" sz="2800" b="1" kern="0" dirty="0">
                <a:solidFill>
                  <a:prstClr val="black"/>
                </a:solidFill>
              </a:rPr>
              <a:t>Crushing and screening at </a:t>
            </a:r>
            <a:r>
              <a:rPr lang="en-CA" sz="2800" b="1" kern="0" dirty="0" smtClean="0">
                <a:solidFill>
                  <a:prstClr val="black"/>
                </a:solidFill>
              </a:rPr>
              <a:t>Fort Hills since </a:t>
            </a:r>
            <a:r>
              <a:rPr lang="en-CA" sz="2800" b="1" kern="0" dirty="0">
                <a:solidFill>
                  <a:prstClr val="black"/>
                </a:solidFill>
              </a:rPr>
              <a:t>2018</a:t>
            </a:r>
          </a:p>
          <a:p>
            <a:endParaRPr lang="en-CA" sz="2800" b="1" dirty="0"/>
          </a:p>
          <a:p>
            <a:endParaRPr lang="en-US" dirty="0"/>
          </a:p>
        </p:txBody>
      </p:sp>
    </p:spTree>
    <p:extLst>
      <p:ext uri="{BB962C8B-B14F-4D97-AF65-F5344CB8AC3E}">
        <p14:creationId xmlns:p14="http://schemas.microsoft.com/office/powerpoint/2010/main" val="1368908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481" y="160213"/>
            <a:ext cx="10058400" cy="898861"/>
          </a:xfrm>
        </p:spPr>
        <p:txBody>
          <a:bodyPr>
            <a:normAutofit fontScale="90000"/>
          </a:bodyPr>
          <a:lstStyle/>
          <a:p>
            <a:pPr algn="ctr"/>
            <a:r>
              <a:rPr lang="en-CA" b="1" dirty="0" smtClean="0">
                <a:latin typeface="+mj-lt"/>
              </a:rPr>
              <a:t>SYNCRUDE SCREENING/HYDRO TRANSPORT</a:t>
            </a:r>
            <a:endParaRPr lang="en-CA" sz="4800" b="1" dirty="0">
              <a:latin typeface="+mj-lt"/>
            </a:endParaRPr>
          </a:p>
        </p:txBody>
      </p:sp>
      <p:sp>
        <p:nvSpPr>
          <p:cNvPr id="3" name="Text Placeholder 2"/>
          <p:cNvSpPr>
            <a:spLocks noGrp="1"/>
          </p:cNvSpPr>
          <p:nvPr>
            <p:ph type="body" sz="half" idx="4294967295"/>
          </p:nvPr>
        </p:nvSpPr>
        <p:spPr>
          <a:xfrm>
            <a:off x="491554" y="5106721"/>
            <a:ext cx="5239775" cy="1098135"/>
          </a:xfrm>
          <a:prstGeom prst="rect">
            <a:avLst/>
          </a:prstGeom>
        </p:spPr>
        <p:txBody>
          <a:bodyPr>
            <a:normAutofit/>
          </a:bodyPr>
          <a:lstStyle/>
          <a:p>
            <a:endParaRPr lang="en-CA" dirty="0"/>
          </a:p>
          <a:p>
            <a:endParaRPr lang="en-CA" dirty="0" smtClean="0"/>
          </a:p>
        </p:txBody>
      </p:sp>
      <p:pic>
        <p:nvPicPr>
          <p:cNvPr id="4" name="Picture 3"/>
          <p:cNvPicPr>
            <a:picLocks noChangeAspect="1"/>
          </p:cNvPicPr>
          <p:nvPr/>
        </p:nvPicPr>
        <p:blipFill>
          <a:blip r:embed="rId2"/>
          <a:stretch>
            <a:fillRect/>
          </a:stretch>
        </p:blipFill>
        <p:spPr>
          <a:xfrm>
            <a:off x="10794881" y="6412953"/>
            <a:ext cx="1085182" cy="44504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064" y="1059074"/>
            <a:ext cx="6622439" cy="2787174"/>
          </a:xfrm>
          <a:prstGeom prst="rect">
            <a:avLst/>
          </a:prstGeom>
          <a:effectLst>
            <a:outerShdw blurRad="50800" dist="50800" dir="5400000" algn="ctr" rotWithShape="0">
              <a:srgbClr val="000000"/>
            </a:outerShdw>
          </a:effectLst>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0609" y="3993580"/>
            <a:ext cx="7465736" cy="2012248"/>
          </a:xfrm>
          <a:prstGeom prst="rect">
            <a:avLst/>
          </a:prstGeom>
          <a:noFill/>
          <a:effectLst>
            <a:outerShdw blurRad="50800" dist="50800" dir="5400000" algn="ctr" rotWithShape="0">
              <a:srgbClr val="000000"/>
            </a:outerShdw>
          </a:effectLst>
        </p:spPr>
      </p:pic>
      <p:sp>
        <p:nvSpPr>
          <p:cNvPr id="5" name="TextBox 4"/>
          <p:cNvSpPr txBox="1"/>
          <p:nvPr/>
        </p:nvSpPr>
        <p:spPr>
          <a:xfrm>
            <a:off x="7152248" y="1211891"/>
            <a:ext cx="4727815" cy="1615827"/>
          </a:xfrm>
          <a:prstGeom prst="rect">
            <a:avLst/>
          </a:prstGeom>
          <a:noFill/>
          <a:effectLst>
            <a:softEdge rad="127000"/>
          </a:effectLst>
        </p:spPr>
        <p:txBody>
          <a:bodyPr wrap="square" rtlCol="0">
            <a:spAutoFit/>
          </a:bodyPr>
          <a:lstStyle/>
          <a:p>
            <a:pPr algn="ctr"/>
            <a:r>
              <a:rPr lang="en-US" sz="3300" b="1" dirty="0" smtClean="0">
                <a:solidFill>
                  <a:schemeClr val="bg1">
                    <a:lumMod val="50000"/>
                  </a:schemeClr>
                </a:solidFill>
              </a:rPr>
              <a:t>Stony Valley can supply equipment for pilot/specialty projects</a:t>
            </a:r>
            <a:endParaRPr lang="en-US" sz="3300" b="1" dirty="0">
              <a:solidFill>
                <a:schemeClr val="bg1">
                  <a:lumMod val="50000"/>
                </a:schemeClr>
              </a:solidFill>
            </a:endParaRPr>
          </a:p>
        </p:txBody>
      </p:sp>
      <p:sp>
        <p:nvSpPr>
          <p:cNvPr id="6" name="TextBox 5"/>
          <p:cNvSpPr txBox="1"/>
          <p:nvPr/>
        </p:nvSpPr>
        <p:spPr>
          <a:xfrm>
            <a:off x="491554" y="3922486"/>
            <a:ext cx="4514063" cy="861774"/>
          </a:xfrm>
          <a:prstGeom prst="rect">
            <a:avLst/>
          </a:prstGeom>
          <a:noFill/>
        </p:spPr>
        <p:txBody>
          <a:bodyPr wrap="square" rtlCol="0">
            <a:spAutoFit/>
          </a:bodyPr>
          <a:lstStyle/>
          <a:p>
            <a:r>
              <a:rPr lang="en-US" sz="2500" b="1" dirty="0" smtClean="0"/>
              <a:t>Hydro Transport </a:t>
            </a:r>
          </a:p>
          <a:p>
            <a:r>
              <a:rPr lang="en-US" sz="2500" b="1" dirty="0" smtClean="0"/>
              <a:t>2022 &amp; 2024</a:t>
            </a:r>
            <a:endParaRPr lang="en-US" sz="2500" b="1" dirty="0"/>
          </a:p>
        </p:txBody>
      </p:sp>
      <p:sp>
        <p:nvSpPr>
          <p:cNvPr id="9" name="TextBox 8"/>
          <p:cNvSpPr txBox="1"/>
          <p:nvPr/>
        </p:nvSpPr>
        <p:spPr>
          <a:xfrm>
            <a:off x="7133772" y="3224139"/>
            <a:ext cx="5238498" cy="861774"/>
          </a:xfrm>
          <a:prstGeom prst="rect">
            <a:avLst/>
          </a:prstGeom>
          <a:noFill/>
        </p:spPr>
        <p:txBody>
          <a:bodyPr wrap="square" rtlCol="0">
            <a:spAutoFit/>
          </a:bodyPr>
          <a:lstStyle/>
          <a:p>
            <a:r>
              <a:rPr lang="en-US" sz="2500" b="1" dirty="0" err="1" smtClean="0"/>
              <a:t>Syncrude</a:t>
            </a:r>
            <a:r>
              <a:rPr lang="en-US" sz="2500" b="1" dirty="0" smtClean="0"/>
              <a:t> 9/16” Coke for filter drains</a:t>
            </a:r>
          </a:p>
          <a:p>
            <a:r>
              <a:rPr lang="en-US" sz="2500" b="1" dirty="0" smtClean="0"/>
              <a:t>2023 &amp; 2024</a:t>
            </a:r>
            <a:endParaRPr lang="en-US" sz="2500" b="1" dirty="0"/>
          </a:p>
        </p:txBody>
      </p:sp>
    </p:spTree>
    <p:extLst>
      <p:ext uri="{BB962C8B-B14F-4D97-AF65-F5344CB8AC3E}">
        <p14:creationId xmlns:p14="http://schemas.microsoft.com/office/powerpoint/2010/main" val="3515342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6841ACB-126E-B2B0-6C93-705BDF728D53}"/>
              </a:ext>
            </a:extLst>
          </p:cNvPr>
          <p:cNvSpPr/>
          <p:nvPr/>
        </p:nvSpPr>
        <p:spPr>
          <a:xfrm>
            <a:off x="6201109" y="1318844"/>
            <a:ext cx="5854963" cy="654492"/>
          </a:xfrm>
          <a:prstGeom prst="roundRect">
            <a:avLst/>
          </a:prstGeom>
          <a:solidFill>
            <a:schemeClr val="tx1">
              <a:lumMod val="95000"/>
              <a:lumOff val="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CD0CB494-5A46-DA1E-FA04-402A167156A9}"/>
              </a:ext>
            </a:extLst>
          </p:cNvPr>
          <p:cNvSpPr txBox="1">
            <a:spLocks/>
          </p:cNvSpPr>
          <p:nvPr/>
        </p:nvSpPr>
        <p:spPr>
          <a:xfrm>
            <a:off x="6005023" y="2509632"/>
            <a:ext cx="5718891" cy="3025275"/>
          </a:xfrm>
          <a:prstGeom prst="rect">
            <a:avLst/>
          </a:prstGeom>
        </p:spPr>
        <p:txBody>
          <a:bodyPr anchor="t">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i="0" kern="1200">
                <a:solidFill>
                  <a:schemeClr val="accent1"/>
                </a:solidFill>
                <a:latin typeface="Arial" panose="020B0604020202020204" pitchFamily="34" charset="0"/>
                <a:ea typeface="Noto Sans Light" panose="020B0402040504020204" pitchFamily="34" charset="0"/>
                <a:cs typeface="Arial" panose="020B0604020202020204" pitchFamily="34" charset="0"/>
              </a:defRPr>
            </a:lvl1pPr>
            <a:lvl2pPr marL="457177"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355"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532"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709"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5886"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063"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24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417"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marL="285750" indent="-285750">
              <a:lnSpc>
                <a:spcPct val="100000"/>
              </a:lnSpc>
              <a:buFont typeface="Wingdings" panose="05000000000000000000" pitchFamily="2" charset="2"/>
              <a:buChar char="§"/>
            </a:pPr>
            <a:r>
              <a:rPr lang="en-US" sz="2400" b="1" dirty="0" smtClean="0">
                <a:solidFill>
                  <a:schemeClr val="tx1"/>
                </a:solidFill>
                <a:latin typeface="+mn-lt"/>
              </a:rPr>
              <a:t>EQUIPMENT IS SPECIALIZED</a:t>
            </a:r>
            <a:endParaRPr lang="en-US" sz="2400" b="1" dirty="0">
              <a:solidFill>
                <a:schemeClr val="tx1"/>
              </a:solidFill>
              <a:latin typeface="+mn-lt"/>
            </a:endParaRPr>
          </a:p>
          <a:p>
            <a:pPr marL="285750" indent="-285750">
              <a:lnSpc>
                <a:spcPct val="100000"/>
              </a:lnSpc>
              <a:buFont typeface="Wingdings" panose="05000000000000000000" pitchFamily="2" charset="2"/>
              <a:buChar char="§"/>
            </a:pPr>
            <a:r>
              <a:rPr lang="en-US" sz="2400" b="1" dirty="0" smtClean="0">
                <a:solidFill>
                  <a:schemeClr val="tx1"/>
                </a:solidFill>
                <a:latin typeface="+mn-lt"/>
              </a:rPr>
              <a:t>SIMILAR TO OIL RIG WORK – IN ONE LOCATION UNTIL WORK IS COMPLETE</a:t>
            </a:r>
            <a:endParaRPr lang="en-US" sz="2400" b="1" dirty="0">
              <a:solidFill>
                <a:schemeClr val="tx1"/>
              </a:solidFill>
              <a:latin typeface="+mn-lt"/>
            </a:endParaRPr>
          </a:p>
          <a:p>
            <a:pPr marL="285750" indent="-285750">
              <a:lnSpc>
                <a:spcPct val="100000"/>
              </a:lnSpc>
              <a:buFont typeface="Wingdings" panose="05000000000000000000" pitchFamily="2" charset="2"/>
              <a:buChar char="§"/>
            </a:pPr>
            <a:r>
              <a:rPr lang="en-US" sz="2400" b="1" dirty="0" smtClean="0">
                <a:solidFill>
                  <a:schemeClr val="tx1"/>
                </a:solidFill>
                <a:latin typeface="+mn-lt"/>
              </a:rPr>
              <a:t>PLANNING &amp; SCHEDULING WITH CUSTOMERS IS IMPORTANT</a:t>
            </a:r>
          </a:p>
          <a:p>
            <a:pPr marL="285750" indent="-285750">
              <a:lnSpc>
                <a:spcPct val="100000"/>
              </a:lnSpc>
              <a:buFont typeface="Wingdings" panose="05000000000000000000" pitchFamily="2" charset="2"/>
              <a:buChar char="§"/>
            </a:pPr>
            <a:r>
              <a:rPr lang="en-US" sz="2400" b="1" dirty="0" smtClean="0">
                <a:solidFill>
                  <a:schemeClr val="tx1"/>
                </a:solidFill>
                <a:latin typeface="+mn-lt"/>
              </a:rPr>
              <a:t>COMPLETION OF WORK AHEAD OF SCHEDULE</a:t>
            </a:r>
            <a:endParaRPr lang="en-US" sz="2400" b="1" dirty="0">
              <a:solidFill>
                <a:schemeClr val="tx1"/>
              </a:solidFill>
              <a:latin typeface="+mn-lt"/>
            </a:endParaRPr>
          </a:p>
        </p:txBody>
      </p:sp>
      <p:sp>
        <p:nvSpPr>
          <p:cNvPr id="7" name="TextBox 6">
            <a:extLst>
              <a:ext uri="{FF2B5EF4-FFF2-40B4-BE49-F238E27FC236}">
                <a16:creationId xmlns:a16="http://schemas.microsoft.com/office/drawing/2014/main" id="{6F192717-43BD-2F24-3F8B-AA886923C588}"/>
              </a:ext>
            </a:extLst>
          </p:cNvPr>
          <p:cNvSpPr txBox="1"/>
          <p:nvPr/>
        </p:nvSpPr>
        <p:spPr>
          <a:xfrm>
            <a:off x="6625653" y="1388783"/>
            <a:ext cx="5990890" cy="584775"/>
          </a:xfrm>
          <a:prstGeom prst="rect">
            <a:avLst/>
          </a:prstGeom>
          <a:noFill/>
        </p:spPr>
        <p:txBody>
          <a:bodyPr wrap="square">
            <a:spAutoFit/>
          </a:bodyPr>
          <a:lstStyle/>
          <a:p>
            <a:r>
              <a:rPr lang="en-CA" sz="3200" dirty="0" smtClean="0">
                <a:solidFill>
                  <a:schemeClr val="bg1"/>
                </a:solidFill>
              </a:rPr>
              <a:t>CONTRACTING CHALLENGES</a:t>
            </a:r>
            <a:endParaRPr lang="en-CA" sz="3200" dirty="0">
              <a:solidFill>
                <a:schemeClr val="bg1"/>
              </a:solidFill>
            </a:endParaRPr>
          </a:p>
        </p:txBody>
      </p:sp>
      <p:pic>
        <p:nvPicPr>
          <p:cNvPr id="6" name="Picture 5"/>
          <p:cNvPicPr>
            <a:picLocks noChangeAspect="1"/>
          </p:cNvPicPr>
          <p:nvPr/>
        </p:nvPicPr>
        <p:blipFill>
          <a:blip r:embed="rId3"/>
          <a:stretch>
            <a:fillRect/>
          </a:stretch>
        </p:blipFill>
        <p:spPr>
          <a:xfrm>
            <a:off x="10833099" y="6311353"/>
            <a:ext cx="1085182" cy="445047"/>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200" y="1318844"/>
            <a:ext cx="5765823" cy="3843882"/>
          </a:xfrm>
          <a:prstGeom prst="rect">
            <a:avLst/>
          </a:prstGeom>
        </p:spPr>
      </p:pic>
    </p:spTree>
    <p:extLst>
      <p:ext uri="{BB962C8B-B14F-4D97-AF65-F5344CB8AC3E}">
        <p14:creationId xmlns:p14="http://schemas.microsoft.com/office/powerpoint/2010/main" val="2250554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14992" y="4572000"/>
            <a:ext cx="10962016" cy="1422513"/>
          </a:xfrm>
        </p:spPr>
        <p:txBody>
          <a:bodyPr vert="horz" lIns="91440" tIns="45720" rIns="91440" bIns="45720" rtlCol="0" anchor="t">
            <a:normAutofit/>
          </a:bodyPr>
          <a:lstStyle/>
          <a:p>
            <a:pPr algn="ctr">
              <a:lnSpc>
                <a:spcPct val="200000"/>
              </a:lnSpc>
            </a:pPr>
            <a:r>
              <a:rPr lang="en-US" sz="3600" b="1" dirty="0" smtClean="0">
                <a:solidFill>
                  <a:srgbClr val="C1631D"/>
                </a:solidFill>
              </a:rPr>
              <a:t>Aggregate supply SERVICES</a:t>
            </a:r>
            <a:endParaRPr lang="en-US" sz="3600" dirty="0">
              <a:solidFill>
                <a:srgbClr val="C1631D"/>
              </a:solidFill>
            </a:endParaRPr>
          </a:p>
        </p:txBody>
      </p:sp>
      <p:pic>
        <p:nvPicPr>
          <p:cNvPr id="7" name="Picture 6">
            <a:extLst>
              <a:ext uri="{FF2B5EF4-FFF2-40B4-BE49-F238E27FC236}">
                <a16:creationId xmlns:a16="http://schemas.microsoft.com/office/drawing/2014/main" id="{5A96BB2E-F9FC-72B4-3DB9-FFE26EED59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700" y="304800"/>
            <a:ext cx="5638800" cy="3759200"/>
          </a:xfrm>
          <a:prstGeom prst="rect">
            <a:avLst/>
          </a:prstGeom>
          <a:ln>
            <a:noFill/>
          </a:ln>
          <a:effectLst>
            <a:softEdge rad="112500"/>
          </a:effec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1571" y="304799"/>
            <a:ext cx="5566229" cy="3710819"/>
          </a:xfrm>
          <a:prstGeom prst="rect">
            <a:avLst/>
          </a:prstGeom>
          <a:ln>
            <a:noFill/>
          </a:ln>
          <a:effectLst>
            <a:softEdge rad="112500"/>
          </a:effectLst>
        </p:spPr>
      </p:pic>
    </p:spTree>
    <p:extLst>
      <p:ext uri="{BB962C8B-B14F-4D97-AF65-F5344CB8AC3E}">
        <p14:creationId xmlns:p14="http://schemas.microsoft.com/office/powerpoint/2010/main" val="14784183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724" y="751114"/>
            <a:ext cx="5353188" cy="5328810"/>
          </a:xfrm>
          <a:prstGeom prst="rect">
            <a:avLst/>
          </a:prstGeom>
        </p:spPr>
      </p:pic>
      <p:sp>
        <p:nvSpPr>
          <p:cNvPr id="2" name="Title 1"/>
          <p:cNvSpPr>
            <a:spLocks noGrp="1"/>
          </p:cNvSpPr>
          <p:nvPr>
            <p:ph type="title"/>
          </p:nvPr>
        </p:nvSpPr>
        <p:spPr>
          <a:xfrm>
            <a:off x="736481" y="0"/>
            <a:ext cx="10058400" cy="898861"/>
          </a:xfrm>
        </p:spPr>
        <p:txBody>
          <a:bodyPr>
            <a:normAutofit/>
          </a:bodyPr>
          <a:lstStyle/>
          <a:p>
            <a:pPr algn="ctr"/>
            <a:r>
              <a:rPr lang="en-CA" sz="4500" b="1" dirty="0" smtClean="0">
                <a:solidFill>
                  <a:schemeClr val="tx1"/>
                </a:solidFill>
                <a:latin typeface="+mj-lt"/>
                <a:cs typeface="Calibri" panose="020F0502020204030204" pitchFamily="34" charset="0"/>
              </a:rPr>
              <a:t>AGGREGATE SUPPLY RESOURCES</a:t>
            </a:r>
            <a:endParaRPr lang="en-CA" sz="4500" b="1" dirty="0">
              <a:latin typeface="+mj-lt"/>
            </a:endParaRPr>
          </a:p>
        </p:txBody>
      </p:sp>
      <p:sp>
        <p:nvSpPr>
          <p:cNvPr id="3" name="Text Placeholder 2"/>
          <p:cNvSpPr>
            <a:spLocks noGrp="1"/>
          </p:cNvSpPr>
          <p:nvPr>
            <p:ph type="body" sz="half" idx="4294967295"/>
          </p:nvPr>
        </p:nvSpPr>
        <p:spPr>
          <a:xfrm>
            <a:off x="5632912" y="1714500"/>
            <a:ext cx="6559088" cy="2498271"/>
          </a:xfrm>
          <a:prstGeom prst="rect">
            <a:avLst/>
          </a:prstGeom>
        </p:spPr>
        <p:txBody>
          <a:bodyPr>
            <a:normAutofit/>
          </a:bodyPr>
          <a:lstStyle/>
          <a:p>
            <a:pPr>
              <a:buFont typeface="Wingdings" panose="05000000000000000000" pitchFamily="2" charset="2"/>
              <a:buChar char="§"/>
            </a:pPr>
            <a:r>
              <a:rPr lang="en-CA" sz="2500" b="1" dirty="0" smtClean="0">
                <a:solidFill>
                  <a:schemeClr val="tx1"/>
                </a:solidFill>
                <a:latin typeface="Calibri" panose="020F0502020204030204" pitchFamily="34" charset="0"/>
                <a:cs typeface="Calibri" panose="020F0502020204030204" pitchFamily="34" charset="0"/>
              </a:rPr>
              <a:t>Coffey Lake – 40 million tonnes</a:t>
            </a:r>
          </a:p>
          <a:p>
            <a:pPr>
              <a:buFont typeface="Wingdings" panose="05000000000000000000" pitchFamily="2" charset="2"/>
              <a:buChar char="§"/>
            </a:pPr>
            <a:r>
              <a:rPr lang="en-CA" sz="2500" b="1" dirty="0" err="1" smtClean="0">
                <a:latin typeface="Calibri" panose="020F0502020204030204" pitchFamily="34" charset="0"/>
                <a:cs typeface="Calibri" panose="020F0502020204030204" pitchFamily="34" charset="0"/>
              </a:rPr>
              <a:t>Keyano</a:t>
            </a:r>
            <a:r>
              <a:rPr lang="en-CA" sz="2500" b="1" dirty="0" smtClean="0">
                <a:latin typeface="Calibri" panose="020F0502020204030204" pitchFamily="34" charset="0"/>
                <a:cs typeface="Calibri" panose="020F0502020204030204" pitchFamily="34" charset="0"/>
              </a:rPr>
              <a:t> Pit – 1 million tonnes (marshalling yard)</a:t>
            </a:r>
          </a:p>
          <a:p>
            <a:pPr>
              <a:buFont typeface="Wingdings" panose="05000000000000000000" pitchFamily="2" charset="2"/>
              <a:buChar char="§"/>
            </a:pPr>
            <a:r>
              <a:rPr lang="en-CA" sz="2500" b="1" dirty="0" smtClean="0">
                <a:solidFill>
                  <a:schemeClr val="tx1"/>
                </a:solidFill>
                <a:latin typeface="Calibri" panose="020F0502020204030204" pitchFamily="34" charset="0"/>
                <a:cs typeface="Calibri" panose="020F0502020204030204" pitchFamily="34" charset="0"/>
              </a:rPr>
              <a:t>Hwy 63 – 12 million tonnes</a:t>
            </a:r>
            <a:endParaRPr lang="en-CA" sz="2500" b="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CA" sz="2500" b="1" dirty="0" smtClean="0">
                <a:latin typeface="Calibri" panose="020F0502020204030204" pitchFamily="34" charset="0"/>
                <a:cs typeface="Calibri" panose="020F0502020204030204" pitchFamily="34" charset="0"/>
              </a:rPr>
              <a:t>Hwy 881  13 million tonnes</a:t>
            </a:r>
            <a:endParaRPr lang="en-CA" sz="2500" b="1"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CA" sz="3000" b="1"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CA" sz="3200" b="1" dirty="0">
              <a:latin typeface="Calibri" panose="020F0502020204030204" pitchFamily="34" charset="0"/>
              <a:cs typeface="Calibri" panose="020F0502020204030204" pitchFamily="34" charset="0"/>
            </a:endParaRPr>
          </a:p>
          <a:p>
            <a:endParaRPr lang="en-CA" dirty="0"/>
          </a:p>
          <a:p>
            <a:endParaRPr lang="en-CA" dirty="0" smtClean="0"/>
          </a:p>
        </p:txBody>
      </p:sp>
      <p:pic>
        <p:nvPicPr>
          <p:cNvPr id="4" name="Picture 3"/>
          <p:cNvPicPr>
            <a:picLocks noChangeAspect="1"/>
          </p:cNvPicPr>
          <p:nvPr/>
        </p:nvPicPr>
        <p:blipFill>
          <a:blip r:embed="rId3"/>
          <a:stretch>
            <a:fillRect/>
          </a:stretch>
        </p:blipFill>
        <p:spPr>
          <a:xfrm>
            <a:off x="10794881" y="6298653"/>
            <a:ext cx="1085182" cy="445047"/>
          </a:xfrm>
          <a:prstGeom prst="rect">
            <a:avLst/>
          </a:prstGeom>
        </p:spPr>
      </p:pic>
    </p:spTree>
    <p:extLst>
      <p:ext uri="{BB962C8B-B14F-4D97-AF65-F5344CB8AC3E}">
        <p14:creationId xmlns:p14="http://schemas.microsoft.com/office/powerpoint/2010/main" val="3001011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5616" y="3184072"/>
            <a:ext cx="3834447" cy="255943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36481" y="0"/>
            <a:ext cx="10058400" cy="898861"/>
          </a:xfrm>
        </p:spPr>
        <p:txBody>
          <a:bodyPr>
            <a:normAutofit/>
          </a:bodyPr>
          <a:lstStyle/>
          <a:p>
            <a:pPr algn="ctr"/>
            <a:r>
              <a:rPr lang="en-CA" sz="4500" b="1" dirty="0" smtClean="0">
                <a:solidFill>
                  <a:schemeClr val="tx1"/>
                </a:solidFill>
                <a:latin typeface="+mj-lt"/>
                <a:cs typeface="Calibri" panose="020F0502020204030204" pitchFamily="34" charset="0"/>
              </a:rPr>
              <a:t>LAND DEVELOPMENT &amp; APPROVALS</a:t>
            </a:r>
            <a:endParaRPr lang="en-CA" sz="4500" b="1" dirty="0">
              <a:latin typeface="+mj-lt"/>
            </a:endParaRPr>
          </a:p>
        </p:txBody>
      </p:sp>
      <p:sp>
        <p:nvSpPr>
          <p:cNvPr id="3" name="Text Placeholder 2"/>
          <p:cNvSpPr>
            <a:spLocks noGrp="1"/>
          </p:cNvSpPr>
          <p:nvPr>
            <p:ph type="body" sz="half" idx="4294967295"/>
          </p:nvPr>
        </p:nvSpPr>
        <p:spPr>
          <a:xfrm>
            <a:off x="3686737" y="1046608"/>
            <a:ext cx="8331092" cy="2137464"/>
          </a:xfrm>
          <a:prstGeom prst="rect">
            <a:avLst/>
          </a:prstGeom>
        </p:spPr>
        <p:txBody>
          <a:bodyPr>
            <a:normAutofit/>
          </a:bodyPr>
          <a:lstStyle/>
          <a:p>
            <a:pPr>
              <a:buFont typeface="Wingdings" panose="05000000000000000000" pitchFamily="2" charset="2"/>
              <a:buChar char="§"/>
            </a:pPr>
            <a:r>
              <a:rPr lang="en-CA" sz="2500" b="1" dirty="0" smtClean="0">
                <a:solidFill>
                  <a:schemeClr val="tx1"/>
                </a:solidFill>
                <a:latin typeface="Calibri" panose="020F0502020204030204" pitchFamily="34" charset="0"/>
                <a:cs typeface="Calibri" panose="020F0502020204030204" pitchFamily="34" charset="0"/>
              </a:rPr>
              <a:t>Prospect &amp; develop land within RMWB</a:t>
            </a:r>
          </a:p>
          <a:p>
            <a:pPr>
              <a:buFont typeface="Wingdings" panose="05000000000000000000" pitchFamily="2" charset="2"/>
              <a:buChar char="§"/>
            </a:pPr>
            <a:r>
              <a:rPr lang="en-CA" sz="2500" b="1" dirty="0" smtClean="0">
                <a:latin typeface="Calibri" panose="020F0502020204030204" pitchFamily="34" charset="0"/>
                <a:cs typeface="Calibri" panose="020F0502020204030204" pitchFamily="34" charset="0"/>
              </a:rPr>
              <a:t>We have the resources to locate and meet regulatory requirements to obtain approvals for aggregate development</a:t>
            </a:r>
          </a:p>
          <a:p>
            <a:pPr>
              <a:buFont typeface="Wingdings" panose="05000000000000000000" pitchFamily="2" charset="2"/>
              <a:buChar char="§"/>
            </a:pPr>
            <a:r>
              <a:rPr lang="en-CA" sz="2500" b="1" dirty="0" smtClean="0">
                <a:latin typeface="Calibri" panose="020F0502020204030204" pitchFamily="34" charset="0"/>
                <a:cs typeface="Calibri" panose="020F0502020204030204" pitchFamily="34" charset="0"/>
              </a:rPr>
              <a:t>Reclamation </a:t>
            </a:r>
          </a:p>
          <a:p>
            <a:pPr marL="384048" lvl="2" indent="0">
              <a:buNone/>
            </a:pPr>
            <a:endParaRPr lang="en-CA" sz="2500" b="1"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CA" sz="3000" b="1"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CA" sz="3200" b="1" dirty="0">
              <a:latin typeface="Calibri" panose="020F0502020204030204" pitchFamily="34" charset="0"/>
              <a:cs typeface="Calibri" panose="020F0502020204030204" pitchFamily="34" charset="0"/>
            </a:endParaRPr>
          </a:p>
          <a:p>
            <a:endParaRPr lang="en-CA" dirty="0"/>
          </a:p>
          <a:p>
            <a:endParaRPr lang="en-CA" dirty="0" smtClean="0"/>
          </a:p>
        </p:txBody>
      </p:sp>
      <p:pic>
        <p:nvPicPr>
          <p:cNvPr id="4" name="Picture 3"/>
          <p:cNvPicPr>
            <a:picLocks noChangeAspect="1"/>
          </p:cNvPicPr>
          <p:nvPr/>
        </p:nvPicPr>
        <p:blipFill>
          <a:blip r:embed="rId3"/>
          <a:stretch>
            <a:fillRect/>
          </a:stretch>
        </p:blipFill>
        <p:spPr>
          <a:xfrm>
            <a:off x="10932647" y="6298653"/>
            <a:ext cx="1085182" cy="44504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214" y="831059"/>
            <a:ext cx="3278522" cy="4912444"/>
          </a:xfrm>
          <a:prstGeom prst="rect">
            <a:avLst/>
          </a:prstGeom>
          <a:effectLst>
            <a:outerShdw blurRad="50800" dist="38100" dir="5400000" algn="t" rotWithShape="0">
              <a:prstClr val="black">
                <a:alpha val="40000"/>
              </a:prstClr>
            </a:outerShdw>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1545" y="3184072"/>
            <a:ext cx="3839148" cy="25594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2327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8028465" y="1362232"/>
            <a:ext cx="4261757" cy="3792640"/>
          </a:xfrm>
          <a:prstGeom prst="rect">
            <a:avLst/>
          </a:prstGeom>
        </p:spPr>
      </p:pic>
      <p:pic>
        <p:nvPicPr>
          <p:cNvPr id="5" name="Content Placeholder 4"/>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459885" y="3667746"/>
            <a:ext cx="3731870" cy="2244905"/>
          </a:xfrm>
        </p:spPr>
      </p:pic>
      <p:sp>
        <p:nvSpPr>
          <p:cNvPr id="2" name="Title 1"/>
          <p:cNvSpPr>
            <a:spLocks noGrp="1"/>
          </p:cNvSpPr>
          <p:nvPr>
            <p:ph type="title"/>
          </p:nvPr>
        </p:nvSpPr>
        <p:spPr>
          <a:solidFill>
            <a:schemeClr val="tx1"/>
          </a:solidFill>
          <a:effectLst>
            <a:outerShdw blurRad="50800" dist="38100" dir="2700000" algn="tl" rotWithShape="0">
              <a:prstClr val="black">
                <a:alpha val="40000"/>
              </a:prstClr>
            </a:outerShdw>
            <a:softEdge rad="31750"/>
          </a:effectLst>
        </p:spPr>
        <p:txBody>
          <a:bodyPr/>
          <a:lstStyle/>
          <a:p>
            <a:pPr algn="ctr"/>
            <a:r>
              <a:rPr lang="en-US" dirty="0" smtClean="0">
                <a:solidFill>
                  <a:schemeClr val="bg1"/>
                </a:solidFill>
              </a:rPr>
              <a:t>INVENTORIES – SVC holds up to 300,000 </a:t>
            </a:r>
            <a:r>
              <a:rPr lang="en-US" dirty="0" err="1" smtClean="0">
                <a:solidFill>
                  <a:schemeClr val="bg1"/>
                </a:solidFill>
              </a:rPr>
              <a:t>tonnes</a:t>
            </a:r>
            <a:r>
              <a:rPr lang="en-US" dirty="0" smtClean="0">
                <a:solidFill>
                  <a:schemeClr val="bg1"/>
                </a:solidFill>
              </a:rPr>
              <a:t> of aggregates</a:t>
            </a:r>
            <a:endParaRPr lang="en-US" dirty="0">
              <a:solidFill>
                <a:schemeClr val="bg1"/>
              </a:solidFill>
            </a:endParaRPr>
          </a:p>
        </p:txBody>
      </p:sp>
      <p:sp>
        <p:nvSpPr>
          <p:cNvPr id="3" name="Text Placeholder 2"/>
          <p:cNvSpPr>
            <a:spLocks noGrp="1"/>
          </p:cNvSpPr>
          <p:nvPr>
            <p:ph type="body" idx="1"/>
          </p:nvPr>
        </p:nvSpPr>
        <p:spPr>
          <a:xfrm>
            <a:off x="4269881" y="3426105"/>
            <a:ext cx="1973572" cy="546324"/>
          </a:xfrm>
        </p:spPr>
        <p:txBody>
          <a:bodyPr/>
          <a:lstStyle/>
          <a:p>
            <a:r>
              <a:rPr lang="en-US" sz="2800" b="1" dirty="0" smtClean="0">
                <a:solidFill>
                  <a:schemeClr val="tx1"/>
                </a:solidFill>
                <a:latin typeface="Calibri" panose="020F0502020204030204" pitchFamily="34" charset="0"/>
                <a:ea typeface="+mn-ea"/>
                <a:cs typeface="Calibri" panose="020F0502020204030204" pitchFamily="34" charset="0"/>
              </a:rPr>
              <a:t>Road Crush	</a:t>
            </a:r>
            <a:r>
              <a:rPr lang="en-US" sz="2500" b="1" dirty="0" smtClean="0">
                <a:solidFill>
                  <a:schemeClr val="tx1"/>
                </a:solidFill>
                <a:latin typeface="Calibri" panose="020F0502020204030204" pitchFamily="34" charset="0"/>
                <a:ea typeface="+mn-ea"/>
                <a:cs typeface="Calibri" panose="020F0502020204030204" pitchFamily="34" charset="0"/>
              </a:rPr>
              <a:t>						</a:t>
            </a:r>
            <a:endParaRPr lang="en-US" sz="2500" b="1" dirty="0">
              <a:solidFill>
                <a:schemeClr val="tx1"/>
              </a:solidFill>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8316" y="1080230"/>
            <a:ext cx="3579536" cy="2064296"/>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911" y="3637984"/>
            <a:ext cx="3664289" cy="2274667"/>
          </a:xfrm>
          <a:prstGeom prst="rect">
            <a:avLst/>
          </a:prstGeom>
        </p:spPr>
      </p:pic>
      <p:sp>
        <p:nvSpPr>
          <p:cNvPr id="8" name="Rectangle 7"/>
          <p:cNvSpPr/>
          <p:nvPr/>
        </p:nvSpPr>
        <p:spPr>
          <a:xfrm>
            <a:off x="6368577" y="1084680"/>
            <a:ext cx="1788845" cy="1384995"/>
          </a:xfrm>
          <a:prstGeom prst="rect">
            <a:avLst/>
          </a:prstGeom>
        </p:spPr>
        <p:txBody>
          <a:bodyPr wrap="square">
            <a:spAutoFit/>
          </a:bodyPr>
          <a:lstStyle/>
          <a:p>
            <a:pPr algn="r"/>
            <a:r>
              <a:rPr lang="en-US" sz="2800" b="1" dirty="0" smtClean="0">
                <a:latin typeface="Calibri" panose="020F0502020204030204" pitchFamily="34" charset="0"/>
                <a:cs typeface="Calibri" panose="020F0502020204030204" pitchFamily="34" charset="0"/>
              </a:rPr>
              <a:t>Washed/ </a:t>
            </a:r>
          </a:p>
          <a:p>
            <a:pPr algn="r"/>
            <a:r>
              <a:rPr lang="en-US" sz="2800" b="1" dirty="0" smtClean="0">
                <a:latin typeface="Calibri" panose="020F0502020204030204" pitchFamily="34" charset="0"/>
                <a:cs typeface="Calibri" panose="020F0502020204030204" pitchFamily="34" charset="0"/>
              </a:rPr>
              <a:t>Screened </a:t>
            </a:r>
          </a:p>
          <a:p>
            <a:pPr algn="r"/>
            <a:r>
              <a:rPr lang="en-US" sz="2800" b="1" dirty="0" smtClean="0">
                <a:latin typeface="Calibri" panose="020F0502020204030204" pitchFamily="34" charset="0"/>
                <a:cs typeface="Calibri" panose="020F0502020204030204" pitchFamily="34" charset="0"/>
              </a:rPr>
              <a:t>Rock</a:t>
            </a:r>
            <a:endParaRPr lang="en-US" sz="2800" dirty="0"/>
          </a:p>
        </p:txBody>
      </p:sp>
      <p:sp>
        <p:nvSpPr>
          <p:cNvPr id="9" name="Rectangle 8"/>
          <p:cNvSpPr/>
          <p:nvPr/>
        </p:nvSpPr>
        <p:spPr>
          <a:xfrm>
            <a:off x="344499" y="3144526"/>
            <a:ext cx="3246273" cy="523220"/>
          </a:xfrm>
          <a:prstGeom prst="rect">
            <a:avLst/>
          </a:prstGeom>
        </p:spPr>
        <p:txBody>
          <a:bodyPr wrap="none">
            <a:spAutoFit/>
          </a:bodyPr>
          <a:lstStyle/>
          <a:p>
            <a:r>
              <a:rPr lang="en-US" sz="2800" b="1" dirty="0">
                <a:latin typeface="Calibri" panose="020F0502020204030204" pitchFamily="34" charset="0"/>
                <a:cs typeface="Calibri" panose="020F0502020204030204" pitchFamily="34" charset="0"/>
              </a:rPr>
              <a:t>Concrete Aggregates</a:t>
            </a:r>
            <a:endParaRPr lang="en-US" sz="2800" dirty="0"/>
          </a:p>
        </p:txBody>
      </p:sp>
      <p:pic>
        <p:nvPicPr>
          <p:cNvPr id="11" name="Picture 10"/>
          <p:cNvPicPr>
            <a:picLocks noChangeAspect="1"/>
          </p:cNvPicPr>
          <p:nvPr/>
        </p:nvPicPr>
        <p:blipFill>
          <a:blip r:embed="rId6"/>
          <a:stretch>
            <a:fillRect/>
          </a:stretch>
        </p:blipFill>
        <p:spPr>
          <a:xfrm>
            <a:off x="10768339" y="6336559"/>
            <a:ext cx="1085182" cy="445047"/>
          </a:xfrm>
          <a:prstGeom prst="rect">
            <a:avLst/>
          </a:prstGeom>
        </p:spPr>
      </p:pic>
      <p:sp>
        <p:nvSpPr>
          <p:cNvPr id="13" name="TextBox 12"/>
          <p:cNvSpPr txBox="1"/>
          <p:nvPr/>
        </p:nvSpPr>
        <p:spPr>
          <a:xfrm>
            <a:off x="632630" y="1118856"/>
            <a:ext cx="2424833" cy="523220"/>
          </a:xfrm>
          <a:prstGeom prst="rect">
            <a:avLst/>
          </a:prstGeom>
          <a:noFill/>
        </p:spPr>
        <p:txBody>
          <a:bodyPr wrap="square" rtlCol="0">
            <a:spAutoFit/>
          </a:bodyPr>
          <a:lstStyle/>
          <a:p>
            <a:r>
              <a:rPr lang="en-US" sz="2800" b="1" dirty="0" smtClean="0"/>
              <a:t>Heavy Rock</a:t>
            </a:r>
            <a:endParaRPr lang="en-US" sz="2800" b="1" dirty="0"/>
          </a:p>
        </p:txBody>
      </p:sp>
    </p:spTree>
    <p:extLst>
      <p:ext uri="{BB962C8B-B14F-4D97-AF65-F5344CB8AC3E}">
        <p14:creationId xmlns:p14="http://schemas.microsoft.com/office/powerpoint/2010/main" val="1957769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6841ACB-126E-B2B0-6C93-705BDF728D53}"/>
              </a:ext>
            </a:extLst>
          </p:cNvPr>
          <p:cNvSpPr/>
          <p:nvPr/>
        </p:nvSpPr>
        <p:spPr>
          <a:xfrm>
            <a:off x="6201109" y="1318844"/>
            <a:ext cx="5854963" cy="654492"/>
          </a:xfrm>
          <a:prstGeom prst="roundRect">
            <a:avLst/>
          </a:prstGeom>
          <a:solidFill>
            <a:schemeClr val="tx1">
              <a:lumMod val="95000"/>
              <a:lumOff val="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CD0CB494-5A46-DA1E-FA04-402A167156A9}"/>
              </a:ext>
            </a:extLst>
          </p:cNvPr>
          <p:cNvSpPr txBox="1">
            <a:spLocks/>
          </p:cNvSpPr>
          <p:nvPr/>
        </p:nvSpPr>
        <p:spPr>
          <a:xfrm>
            <a:off x="6005023" y="2509632"/>
            <a:ext cx="7028835" cy="3025275"/>
          </a:xfrm>
          <a:prstGeom prst="rect">
            <a:avLst/>
          </a:prstGeom>
        </p:spPr>
        <p:txBody>
          <a:bodyPr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i="0" kern="1200">
                <a:solidFill>
                  <a:schemeClr val="accent1"/>
                </a:solidFill>
                <a:latin typeface="Arial" panose="020B0604020202020204" pitchFamily="34" charset="0"/>
                <a:ea typeface="Noto Sans Light" panose="020B0402040504020204" pitchFamily="34" charset="0"/>
                <a:cs typeface="Arial" panose="020B0604020202020204" pitchFamily="34" charset="0"/>
              </a:defRPr>
            </a:lvl1pPr>
            <a:lvl2pPr marL="457177"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355"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532"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709"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5886"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063"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24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417"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marL="285750" indent="-285750">
              <a:lnSpc>
                <a:spcPct val="100000"/>
              </a:lnSpc>
              <a:buFont typeface="Wingdings" panose="05000000000000000000" pitchFamily="2" charset="2"/>
              <a:buChar char="§"/>
            </a:pPr>
            <a:r>
              <a:rPr lang="en-US" sz="2400" b="1" dirty="0" smtClean="0">
                <a:solidFill>
                  <a:schemeClr val="tx1"/>
                </a:solidFill>
                <a:latin typeface="+mn-lt"/>
              </a:rPr>
              <a:t>SPECIALIZED ROCK</a:t>
            </a:r>
            <a:endParaRPr lang="en-US" sz="2400" b="1" dirty="0">
              <a:solidFill>
                <a:schemeClr val="tx1"/>
              </a:solidFill>
              <a:latin typeface="+mn-lt"/>
            </a:endParaRPr>
          </a:p>
          <a:p>
            <a:pPr marL="285750" indent="-285750">
              <a:lnSpc>
                <a:spcPct val="100000"/>
              </a:lnSpc>
              <a:buFont typeface="Wingdings" panose="05000000000000000000" pitchFamily="2" charset="2"/>
              <a:buChar char="§"/>
            </a:pPr>
            <a:r>
              <a:rPr lang="en-US" sz="2400" b="1" dirty="0" smtClean="0">
                <a:solidFill>
                  <a:schemeClr val="tx1"/>
                </a:solidFill>
                <a:latin typeface="+mn-lt"/>
              </a:rPr>
              <a:t>HEAVY RIP RAP – EROSION CONTROL</a:t>
            </a:r>
            <a:endParaRPr lang="en-US" sz="2400" b="1" dirty="0">
              <a:solidFill>
                <a:schemeClr val="tx1"/>
              </a:solidFill>
              <a:latin typeface="+mn-lt"/>
            </a:endParaRPr>
          </a:p>
          <a:p>
            <a:pPr marL="285750" indent="-285750">
              <a:lnSpc>
                <a:spcPct val="100000"/>
              </a:lnSpc>
              <a:buFont typeface="Wingdings" panose="05000000000000000000" pitchFamily="2" charset="2"/>
              <a:buChar char="§"/>
            </a:pPr>
            <a:r>
              <a:rPr lang="en-US" sz="2400" b="1" dirty="0" smtClean="0">
                <a:solidFill>
                  <a:schemeClr val="tx1"/>
                </a:solidFill>
                <a:latin typeface="+mn-lt"/>
              </a:rPr>
              <a:t>SUMMER PRODUCTION – HARD TO PRODUCE DURING WINTER MONTHS</a:t>
            </a:r>
          </a:p>
          <a:p>
            <a:pPr marL="285750" indent="-285750">
              <a:lnSpc>
                <a:spcPct val="100000"/>
              </a:lnSpc>
              <a:buFont typeface="Wingdings" panose="05000000000000000000" pitchFamily="2" charset="2"/>
              <a:buChar char="§"/>
            </a:pPr>
            <a:r>
              <a:rPr lang="en-US" sz="2400" b="1" dirty="0" smtClean="0">
                <a:solidFill>
                  <a:schemeClr val="tx1"/>
                </a:solidFill>
                <a:latin typeface="+mn-lt"/>
              </a:rPr>
              <a:t>TRUCKING (SITE ACCESS/AVAILABILITY)</a:t>
            </a:r>
            <a:endParaRPr lang="en-US" sz="2400" b="1" dirty="0">
              <a:solidFill>
                <a:schemeClr val="tx1"/>
              </a:solidFill>
              <a:latin typeface="+mn-lt"/>
            </a:endParaRPr>
          </a:p>
        </p:txBody>
      </p:sp>
      <p:sp>
        <p:nvSpPr>
          <p:cNvPr id="7" name="TextBox 6">
            <a:extLst>
              <a:ext uri="{FF2B5EF4-FFF2-40B4-BE49-F238E27FC236}">
                <a16:creationId xmlns:a16="http://schemas.microsoft.com/office/drawing/2014/main" id="{6F192717-43BD-2F24-3F8B-AA886923C588}"/>
              </a:ext>
            </a:extLst>
          </p:cNvPr>
          <p:cNvSpPr txBox="1"/>
          <p:nvPr/>
        </p:nvSpPr>
        <p:spPr>
          <a:xfrm>
            <a:off x="6201109" y="1318844"/>
            <a:ext cx="5990890" cy="584775"/>
          </a:xfrm>
          <a:prstGeom prst="rect">
            <a:avLst/>
          </a:prstGeom>
          <a:noFill/>
        </p:spPr>
        <p:txBody>
          <a:bodyPr wrap="square">
            <a:spAutoFit/>
          </a:bodyPr>
          <a:lstStyle/>
          <a:p>
            <a:r>
              <a:rPr lang="en-CA" sz="3200" dirty="0" smtClean="0">
                <a:solidFill>
                  <a:schemeClr val="bg1"/>
                </a:solidFill>
              </a:rPr>
              <a:t>AGGREGATE SUPPLY CHALLENGES</a:t>
            </a:r>
            <a:endParaRPr lang="en-CA" sz="3200" dirty="0">
              <a:solidFill>
                <a:schemeClr val="bg1"/>
              </a:solidFill>
            </a:endParaRPr>
          </a:p>
        </p:txBody>
      </p:sp>
      <p:pic>
        <p:nvPicPr>
          <p:cNvPr id="6" name="Picture 5"/>
          <p:cNvPicPr>
            <a:picLocks noChangeAspect="1"/>
          </p:cNvPicPr>
          <p:nvPr/>
        </p:nvPicPr>
        <p:blipFill>
          <a:blip r:embed="rId3"/>
          <a:stretch>
            <a:fillRect/>
          </a:stretch>
        </p:blipFill>
        <p:spPr>
          <a:xfrm>
            <a:off x="10833099" y="6311353"/>
            <a:ext cx="1085182" cy="445047"/>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189" y="1542209"/>
            <a:ext cx="5706834" cy="3846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4661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B202FB-825E-539C-2AB4-959E50EFE54F}"/>
              </a:ext>
            </a:extLst>
          </p:cNvPr>
          <p:cNvSpPr/>
          <p:nvPr/>
        </p:nvSpPr>
        <p:spPr>
          <a:xfrm>
            <a:off x="263611" y="3282333"/>
            <a:ext cx="11692473" cy="120272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dirty="0"/>
              <a:t> ANY QUESTIONS? </a:t>
            </a:r>
            <a:endParaRPr lang="en-CA" sz="7200" dirty="0"/>
          </a:p>
        </p:txBody>
      </p:sp>
      <p:sp>
        <p:nvSpPr>
          <p:cNvPr id="2" name="AutoShape 4" descr="Thank - You Thank You Orange Transparent Png,Thank You Png Images - free  transparent png images - pngaaa.com">
            <a:extLst>
              <a:ext uri="{FF2B5EF4-FFF2-40B4-BE49-F238E27FC236}">
                <a16:creationId xmlns:a16="http://schemas.microsoft.com/office/drawing/2014/main" id="{9CFA5555-98C1-75C4-A068-C9E7B833E4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8">
            <a:extLst>
              <a:ext uri="{FF2B5EF4-FFF2-40B4-BE49-F238E27FC236}">
                <a16:creationId xmlns:a16="http://schemas.microsoft.com/office/drawing/2014/main" id="{14359B2C-79F8-3AF1-2273-7A279DBA44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5222" y1="44311" x2="54556" y2="44311"/>
                        <a14:foregroundMark x1="39778" y1="28743" x2="58222" y2="28743"/>
                        <a14:foregroundMark x1="39333" y1="24551" x2="44556" y2="23952"/>
                        <a14:foregroundMark x1="53778" y1="28743" x2="58889" y2="26647"/>
                        <a14:foregroundMark x1="43000" y1="40719" x2="48111" y2="38623"/>
                        <a14:foregroundMark x1="52000" y1="43114" x2="59222" y2="42216"/>
                        <a14:foregroundMark x1="59222" y1="42216" x2="59111" y2="41916"/>
                        <a14:foregroundMark x1="70667" y1="73353" x2="71444" y2="81737"/>
                        <a14:foregroundMark x1="26889" y1="82635" x2="28778" y2="75749"/>
                      </a14:backgroundRemoval>
                    </a14:imgEffect>
                  </a14:imgLayer>
                </a14:imgProps>
              </a:ext>
            </a:extLst>
          </a:blip>
          <a:stretch>
            <a:fillRect/>
          </a:stretch>
        </p:blipFill>
        <p:spPr>
          <a:xfrm>
            <a:off x="938697" y="58180"/>
            <a:ext cx="10009805" cy="3714750"/>
          </a:xfrm>
          <a:prstGeom prst="rect">
            <a:avLst/>
          </a:prstGeom>
        </p:spPr>
      </p:pic>
      <p:pic>
        <p:nvPicPr>
          <p:cNvPr id="3" name="Picture 2"/>
          <p:cNvPicPr>
            <a:picLocks noChangeAspect="1"/>
          </p:cNvPicPr>
          <p:nvPr/>
        </p:nvPicPr>
        <p:blipFill>
          <a:blip r:embed="rId5"/>
          <a:stretch>
            <a:fillRect/>
          </a:stretch>
        </p:blipFill>
        <p:spPr>
          <a:xfrm>
            <a:off x="10696909" y="6412953"/>
            <a:ext cx="1085182" cy="445047"/>
          </a:xfrm>
          <a:prstGeom prst="rect">
            <a:avLst/>
          </a:prstGeom>
        </p:spPr>
      </p:pic>
    </p:spTree>
    <p:extLst>
      <p:ext uri="{BB962C8B-B14F-4D97-AF65-F5344CB8AC3E}">
        <p14:creationId xmlns:p14="http://schemas.microsoft.com/office/powerpoint/2010/main" val="3677520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991C86F-5380-E4CB-BA30-E52597B1B56C}"/>
              </a:ext>
            </a:extLst>
          </p:cNvPr>
          <p:cNvSpPr>
            <a:spLocks noGrp="1"/>
          </p:cNvSpPr>
          <p:nvPr>
            <p:ph type="title"/>
          </p:nvPr>
        </p:nvSpPr>
        <p:spPr>
          <a:xfrm>
            <a:off x="546497" y="126334"/>
            <a:ext cx="11415457" cy="793461"/>
          </a:xfrm>
        </p:spPr>
        <p:txBody>
          <a:bodyPr vert="horz" lIns="45720" tIns="22860" rIns="45720" bIns="22860" rtlCol="0" anchor="ctr">
            <a:noAutofit/>
          </a:bodyPr>
          <a:lstStyle/>
          <a:p>
            <a:r>
              <a:rPr lang="en-US" dirty="0">
                <a:solidFill>
                  <a:schemeClr val="tx1">
                    <a:lumMod val="75000"/>
                    <a:lumOff val="25000"/>
                  </a:schemeClr>
                </a:solidFill>
                <a:latin typeface="Arial"/>
                <a:ea typeface="Noto Sans"/>
                <a:cs typeface="Arial"/>
              </a:rPr>
              <a:t>Safety Moment</a:t>
            </a:r>
            <a:endParaRPr lang="en-US"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FE6E32BC-5121-1539-FE3C-EC96F0E7185B}"/>
              </a:ext>
            </a:extLst>
          </p:cNvPr>
          <p:cNvSpPr>
            <a:spLocks noGrp="1"/>
          </p:cNvSpPr>
          <p:nvPr>
            <p:ph type="body" idx="1"/>
          </p:nvPr>
        </p:nvSpPr>
        <p:spPr>
          <a:xfrm>
            <a:off x="546496" y="708328"/>
            <a:ext cx="8286654" cy="546324"/>
          </a:xfrm>
        </p:spPr>
        <p:txBody>
          <a:bodyPr>
            <a:normAutofit/>
          </a:bodyPr>
          <a:lstStyle/>
          <a:p>
            <a:pPr>
              <a:lnSpc>
                <a:spcPct val="100000"/>
              </a:lnSpc>
            </a:pPr>
            <a:r>
              <a:rPr lang="en-US" sz="2400" dirty="0">
                <a:solidFill>
                  <a:schemeClr val="accent1">
                    <a:lumMod val="75000"/>
                  </a:schemeClr>
                </a:solidFill>
              </a:rPr>
              <a:t>Fall Safety Alert: Incident Trends Spike from Nov 1 – Dec 1</a:t>
            </a:r>
            <a:endParaRPr lang="en-US" sz="2800" dirty="0">
              <a:solidFill>
                <a:schemeClr val="accent1">
                  <a:lumMod val="75000"/>
                </a:schemeClr>
              </a:solidFill>
              <a:latin typeface="Arial"/>
              <a:cs typeface="Arial"/>
            </a:endParaRPr>
          </a:p>
        </p:txBody>
      </p:sp>
      <p:graphicFrame>
        <p:nvGraphicFramePr>
          <p:cNvPr id="27" name="Diagram 26">
            <a:extLst>
              <a:ext uri="{FF2B5EF4-FFF2-40B4-BE49-F238E27FC236}">
                <a16:creationId xmlns:a16="http://schemas.microsoft.com/office/drawing/2014/main" id="{F7C1BA76-8FA8-14B1-65E6-6723AC36F78F}"/>
              </a:ext>
            </a:extLst>
          </p:cNvPr>
          <p:cNvGraphicFramePr/>
          <p:nvPr>
            <p:extLst>
              <p:ext uri="{D42A27DB-BD31-4B8C-83A1-F6EECF244321}">
                <p14:modId xmlns:p14="http://schemas.microsoft.com/office/powerpoint/2010/main" val="750767634"/>
              </p:ext>
            </p:extLst>
          </p:nvPr>
        </p:nvGraphicFramePr>
        <p:xfrm>
          <a:off x="546496" y="1297792"/>
          <a:ext cx="11118281" cy="142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TextBox 48">
            <a:extLst>
              <a:ext uri="{FF2B5EF4-FFF2-40B4-BE49-F238E27FC236}">
                <a16:creationId xmlns:a16="http://schemas.microsoft.com/office/drawing/2014/main" id="{67C94A5E-D69F-0954-902C-60B4C214ACAD}"/>
              </a:ext>
            </a:extLst>
          </p:cNvPr>
          <p:cNvSpPr txBox="1"/>
          <p:nvPr/>
        </p:nvSpPr>
        <p:spPr>
          <a:xfrm>
            <a:off x="1130643" y="5395575"/>
            <a:ext cx="6610864" cy="369332"/>
          </a:xfrm>
          <a:prstGeom prst="rect">
            <a:avLst/>
          </a:prstGeom>
          <a:noFill/>
        </p:spPr>
        <p:txBody>
          <a:bodyPr wrap="square">
            <a:spAutoFit/>
          </a:bodyPr>
          <a:lstStyle/>
          <a:p>
            <a:r>
              <a:rPr lang="en-US" dirty="0"/>
              <a:t>.</a:t>
            </a:r>
          </a:p>
        </p:txBody>
      </p:sp>
      <p:graphicFrame>
        <p:nvGraphicFramePr>
          <p:cNvPr id="50" name="Diagram 49">
            <a:extLst>
              <a:ext uri="{FF2B5EF4-FFF2-40B4-BE49-F238E27FC236}">
                <a16:creationId xmlns:a16="http://schemas.microsoft.com/office/drawing/2014/main" id="{0E41F787-BB3A-3C94-54C3-9A84B8760411}"/>
              </a:ext>
            </a:extLst>
          </p:cNvPr>
          <p:cNvGraphicFramePr/>
          <p:nvPr>
            <p:extLst>
              <p:ext uri="{D42A27DB-BD31-4B8C-83A1-F6EECF244321}">
                <p14:modId xmlns:p14="http://schemas.microsoft.com/office/powerpoint/2010/main" val="3414768558"/>
              </p:ext>
            </p:extLst>
          </p:nvPr>
        </p:nvGraphicFramePr>
        <p:xfrm>
          <a:off x="546496" y="2804496"/>
          <a:ext cx="11118281" cy="1428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1" name="Diagram 50">
            <a:extLst>
              <a:ext uri="{FF2B5EF4-FFF2-40B4-BE49-F238E27FC236}">
                <a16:creationId xmlns:a16="http://schemas.microsoft.com/office/drawing/2014/main" id="{E3078401-5DD6-02C2-7C85-2FC3D4EF66F2}"/>
              </a:ext>
            </a:extLst>
          </p:cNvPr>
          <p:cNvGraphicFramePr/>
          <p:nvPr>
            <p:extLst>
              <p:ext uri="{D42A27DB-BD31-4B8C-83A1-F6EECF244321}">
                <p14:modId xmlns:p14="http://schemas.microsoft.com/office/powerpoint/2010/main" val="2846267096"/>
              </p:ext>
            </p:extLst>
          </p:nvPr>
        </p:nvGraphicFramePr>
        <p:xfrm>
          <a:off x="536859" y="4349996"/>
          <a:ext cx="11118281" cy="14280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9" name="Picture 5" descr="Icon Hard Hat Library PNG Transparent Background, Free Download #21023 -  FreeIconsPNG">
            <a:extLst>
              <a:ext uri="{FF2B5EF4-FFF2-40B4-BE49-F238E27FC236}">
                <a16:creationId xmlns:a16="http://schemas.microsoft.com/office/drawing/2014/main" id="{6A979D59-A5F0-0DD1-B925-A1A029538738}"/>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9354648" y="81754"/>
            <a:ext cx="1601253" cy="13834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9"/>
          <a:stretch>
            <a:fillRect/>
          </a:stretch>
        </p:blipFill>
        <p:spPr>
          <a:xfrm>
            <a:off x="10876772" y="6317976"/>
            <a:ext cx="1085182" cy="445047"/>
          </a:xfrm>
          <a:prstGeom prst="rect">
            <a:avLst/>
          </a:prstGeom>
        </p:spPr>
      </p:pic>
    </p:spTree>
    <p:extLst>
      <p:ext uri="{BB962C8B-B14F-4D97-AF65-F5344CB8AC3E}">
        <p14:creationId xmlns:p14="http://schemas.microsoft.com/office/powerpoint/2010/main" val="2942418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B202FB-825E-539C-2AB4-959E50EFE54F}"/>
              </a:ext>
            </a:extLst>
          </p:cNvPr>
          <p:cNvSpPr/>
          <p:nvPr/>
        </p:nvSpPr>
        <p:spPr>
          <a:xfrm>
            <a:off x="263611" y="205945"/>
            <a:ext cx="3336324" cy="570882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4000" dirty="0"/>
              <a:t>OUR MISSION</a:t>
            </a:r>
          </a:p>
          <a:p>
            <a:pPr algn="ctr"/>
            <a:endParaRPr lang="en-CA" sz="4000" dirty="0"/>
          </a:p>
          <a:p>
            <a:pPr algn="ctr"/>
            <a:endParaRPr lang="en-CA" sz="4000" dirty="0"/>
          </a:p>
          <a:p>
            <a:pPr algn="ctr"/>
            <a:endParaRPr lang="en-CA" sz="4000" dirty="0"/>
          </a:p>
          <a:p>
            <a:pPr algn="ctr"/>
            <a:endParaRPr lang="en-CA" sz="4000" dirty="0"/>
          </a:p>
          <a:p>
            <a:pPr algn="ctr"/>
            <a:endParaRPr lang="en-CA" sz="4000" dirty="0"/>
          </a:p>
        </p:txBody>
      </p:sp>
      <p:sp>
        <p:nvSpPr>
          <p:cNvPr id="9" name="TextBox 8">
            <a:extLst>
              <a:ext uri="{FF2B5EF4-FFF2-40B4-BE49-F238E27FC236}">
                <a16:creationId xmlns:a16="http://schemas.microsoft.com/office/drawing/2014/main" id="{6E207523-CE35-0054-C16C-77BFE9ED3BB0}"/>
              </a:ext>
            </a:extLst>
          </p:cNvPr>
          <p:cNvSpPr txBox="1"/>
          <p:nvPr/>
        </p:nvSpPr>
        <p:spPr>
          <a:xfrm>
            <a:off x="4037157" y="1389273"/>
            <a:ext cx="7619999" cy="3046988"/>
          </a:xfrm>
          <a:prstGeom prst="rect">
            <a:avLst/>
          </a:prstGeom>
          <a:noFill/>
        </p:spPr>
        <p:txBody>
          <a:bodyPr wrap="square">
            <a:spAutoFit/>
          </a:bodyPr>
          <a:lstStyle/>
          <a:p>
            <a:r>
              <a:rPr lang="en-US" sz="3200" dirty="0"/>
              <a:t>Our Mission is to consistently work with our customers and Indigenous partners - taking ‘hands-on’ entrepreneurial approach, resulting in the most cost-effective solutions while maintaining the highest standards of safety.</a:t>
            </a:r>
          </a:p>
        </p:txBody>
      </p:sp>
      <p:pic>
        <p:nvPicPr>
          <p:cNvPr id="10" name="Picture Placeholder 10">
            <a:extLst>
              <a:ext uri="{FF2B5EF4-FFF2-40B4-BE49-F238E27FC236}">
                <a16:creationId xmlns:a16="http://schemas.microsoft.com/office/drawing/2014/main" id="{EC137031-A922-FC69-AD59-F65EA3F2C8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023" y="2043976"/>
            <a:ext cx="2869499" cy="2770048"/>
          </a:xfrm>
          <a:prstGeom prst="rect">
            <a:avLst/>
          </a:prstGeom>
          <a:solidFill>
            <a:schemeClr val="tx1"/>
          </a:solidFill>
        </p:spPr>
      </p:pic>
      <p:pic>
        <p:nvPicPr>
          <p:cNvPr id="2" name="Picture 1"/>
          <p:cNvPicPr>
            <a:picLocks noChangeAspect="1"/>
          </p:cNvPicPr>
          <p:nvPr/>
        </p:nvPicPr>
        <p:blipFill>
          <a:blip r:embed="rId4"/>
          <a:stretch>
            <a:fillRect/>
          </a:stretch>
        </p:blipFill>
        <p:spPr>
          <a:xfrm>
            <a:off x="10874709" y="6317976"/>
            <a:ext cx="1085182" cy="445047"/>
          </a:xfrm>
          <a:prstGeom prst="rect">
            <a:avLst/>
          </a:prstGeom>
        </p:spPr>
      </p:pic>
    </p:spTree>
    <p:extLst>
      <p:ext uri="{BB962C8B-B14F-4D97-AF65-F5344CB8AC3E}">
        <p14:creationId xmlns:p14="http://schemas.microsoft.com/office/powerpoint/2010/main" val="2238609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B202FB-825E-539C-2AB4-959E50EFE54F}"/>
              </a:ext>
            </a:extLst>
          </p:cNvPr>
          <p:cNvSpPr/>
          <p:nvPr/>
        </p:nvSpPr>
        <p:spPr>
          <a:xfrm>
            <a:off x="263611" y="205945"/>
            <a:ext cx="3336324" cy="570882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4000" dirty="0" smtClean="0"/>
              <a:t>Indigenous Partnership</a:t>
            </a:r>
            <a:endParaRPr lang="en-CA" sz="4000" dirty="0"/>
          </a:p>
          <a:p>
            <a:pPr algn="ctr"/>
            <a:endParaRPr lang="en-CA" sz="4000" dirty="0"/>
          </a:p>
          <a:p>
            <a:pPr algn="ctr"/>
            <a:endParaRPr lang="en-CA" sz="4000" dirty="0"/>
          </a:p>
          <a:p>
            <a:pPr algn="ctr"/>
            <a:endParaRPr lang="en-CA" sz="4000" dirty="0"/>
          </a:p>
          <a:p>
            <a:pPr algn="ctr"/>
            <a:endParaRPr lang="en-CA" sz="4000" dirty="0"/>
          </a:p>
          <a:p>
            <a:pPr algn="ctr"/>
            <a:endParaRPr lang="en-CA" sz="4000" dirty="0"/>
          </a:p>
        </p:txBody>
      </p:sp>
      <p:sp>
        <p:nvSpPr>
          <p:cNvPr id="9" name="TextBox 8">
            <a:extLst>
              <a:ext uri="{FF2B5EF4-FFF2-40B4-BE49-F238E27FC236}">
                <a16:creationId xmlns:a16="http://schemas.microsoft.com/office/drawing/2014/main" id="{6E207523-CE35-0054-C16C-77BFE9ED3BB0}"/>
              </a:ext>
            </a:extLst>
          </p:cNvPr>
          <p:cNvSpPr txBox="1"/>
          <p:nvPr/>
        </p:nvSpPr>
        <p:spPr>
          <a:xfrm>
            <a:off x="3861883" y="441759"/>
            <a:ext cx="4853749" cy="5632311"/>
          </a:xfrm>
          <a:prstGeom prst="rect">
            <a:avLst/>
          </a:prstGeom>
          <a:noFill/>
        </p:spPr>
        <p:txBody>
          <a:bodyPr wrap="square">
            <a:spAutoFit/>
          </a:bodyPr>
          <a:lstStyle/>
          <a:p>
            <a:pPr marL="342900" indent="-342900">
              <a:buFont typeface="Arial" panose="020B0604020202020204" pitchFamily="34" charset="0"/>
              <a:buChar char="•"/>
            </a:pPr>
            <a:r>
              <a:rPr lang="en-US" sz="2000" dirty="0" smtClean="0"/>
              <a:t>2022 – Stony Valley &amp; McKay Metis Group partnered to form McKay Metis Sand &amp; Gravel (MNSG)</a:t>
            </a:r>
          </a:p>
          <a:p>
            <a:endParaRPr lang="en-US" sz="2000" dirty="0"/>
          </a:p>
          <a:p>
            <a:pPr marL="342900" indent="-342900">
              <a:buFont typeface="Arial" panose="020B0604020202020204" pitchFamily="34" charset="0"/>
              <a:buChar char="•"/>
            </a:pPr>
            <a:r>
              <a:rPr lang="en-US" sz="2000" dirty="0" smtClean="0"/>
              <a:t>This partnership </a:t>
            </a:r>
            <a:r>
              <a:rPr lang="en-US" sz="2000" dirty="0"/>
              <a:t>helps to provide tangible benefits &amp; economic prosperity to the Fort McKay Metis Nation.  FMMN uses funds to support its housing, infrastructure and social supports for its members</a:t>
            </a:r>
            <a:r>
              <a:rPr lang="en-US" sz="2000" dirty="0" smtClean="0"/>
              <a:t>.</a:t>
            </a:r>
          </a:p>
          <a:p>
            <a:r>
              <a:rPr lang="en-US" sz="2000" dirty="0" smtClean="0"/>
              <a:t> </a:t>
            </a:r>
            <a:endParaRPr lang="en-US" sz="2000" dirty="0"/>
          </a:p>
          <a:p>
            <a:pPr marL="342900" indent="-342900">
              <a:buFont typeface="Arial" panose="020B0604020202020204" pitchFamily="34" charset="0"/>
              <a:buChar char="•"/>
            </a:pPr>
            <a:r>
              <a:rPr lang="en-US" sz="2000" dirty="0" smtClean="0"/>
              <a:t>MMG</a:t>
            </a:r>
            <a:r>
              <a:rPr lang="en-US" sz="2000" dirty="0"/>
              <a:t>, MNSG and it’s Operating Partner Stony Valley Contracting together support community initiatives such as the Northern Lights Health Foundation, Girls Inc, Local HERO Foundation, Boys &amp; Girls Club, WB Food Bank and many local sports teams.</a:t>
            </a:r>
          </a:p>
        </p:txBody>
      </p:sp>
      <p:pic>
        <p:nvPicPr>
          <p:cNvPr id="3" name="Picture 2">
            <a:extLst>
              <a:ext uri="{FF2B5EF4-FFF2-40B4-BE49-F238E27FC236}">
                <a16:creationId xmlns:a16="http://schemas.microsoft.com/office/drawing/2014/main" id="{27FCBA6C-721D-A2AD-BFF2-A633840B0AA9}"/>
              </a:ext>
            </a:extLst>
          </p:cNvPr>
          <p:cNvPicPr>
            <a:picLocks noChangeAspect="1"/>
          </p:cNvPicPr>
          <p:nvPr/>
        </p:nvPicPr>
        <p:blipFill>
          <a:blip r:embed="rId3"/>
          <a:stretch>
            <a:fillRect/>
          </a:stretch>
        </p:blipFill>
        <p:spPr>
          <a:xfrm>
            <a:off x="9746139" y="29876"/>
            <a:ext cx="1685854" cy="1685854"/>
          </a:xfrm>
          <a:prstGeom prst="rect">
            <a:avLst/>
          </a:prstGeom>
        </p:spPr>
      </p:pic>
      <p:pic>
        <p:nvPicPr>
          <p:cNvPr id="4" name="Picture 3" descr="A blue and black logo&#10;&#10;Description automatically generated">
            <a:extLst>
              <a:ext uri="{FF2B5EF4-FFF2-40B4-BE49-F238E27FC236}">
                <a16:creationId xmlns:a16="http://schemas.microsoft.com/office/drawing/2014/main" id="{1AA2B49F-C6FE-3972-A55F-2A0590A82D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90643" y="1595293"/>
            <a:ext cx="1996846" cy="1071565"/>
          </a:xfrm>
          <a:prstGeom prst="rect">
            <a:avLst/>
          </a:prstGeom>
        </p:spPr>
      </p:pic>
      <p:pic>
        <p:nvPicPr>
          <p:cNvPr id="6" name="Picture 5">
            <a:extLst>
              <a:ext uri="{FF2B5EF4-FFF2-40B4-BE49-F238E27FC236}">
                <a16:creationId xmlns:a16="http://schemas.microsoft.com/office/drawing/2014/main" id="{97AFF53B-D9BB-954A-52BE-A8C1ECB94389}"/>
              </a:ext>
            </a:extLst>
          </p:cNvPr>
          <p:cNvPicPr>
            <a:picLocks noChangeAspect="1"/>
          </p:cNvPicPr>
          <p:nvPr/>
        </p:nvPicPr>
        <p:blipFill>
          <a:blip r:embed="rId5"/>
          <a:stretch>
            <a:fillRect/>
          </a:stretch>
        </p:blipFill>
        <p:spPr>
          <a:xfrm>
            <a:off x="9822943" y="2830980"/>
            <a:ext cx="1532246" cy="1532246"/>
          </a:xfrm>
          <a:prstGeom prst="rect">
            <a:avLst/>
          </a:prstGeom>
        </p:spPr>
      </p:pic>
      <p:pic>
        <p:nvPicPr>
          <p:cNvPr id="7" name="Picture 6">
            <a:extLst>
              <a:ext uri="{FF2B5EF4-FFF2-40B4-BE49-F238E27FC236}">
                <a16:creationId xmlns:a16="http://schemas.microsoft.com/office/drawing/2014/main" id="{B868D8B9-3C2D-0F48-0C66-8B6CE5ACF5C4}"/>
              </a:ext>
            </a:extLst>
          </p:cNvPr>
          <p:cNvPicPr>
            <a:picLocks noChangeAspect="1"/>
          </p:cNvPicPr>
          <p:nvPr/>
        </p:nvPicPr>
        <p:blipFill>
          <a:blip r:embed="rId6"/>
          <a:stretch>
            <a:fillRect/>
          </a:stretch>
        </p:blipFill>
        <p:spPr>
          <a:xfrm>
            <a:off x="9417939" y="4613005"/>
            <a:ext cx="2510450" cy="888946"/>
          </a:xfrm>
          <a:prstGeom prst="rect">
            <a:avLst/>
          </a:prstGeom>
        </p:spPr>
      </p:pic>
      <p:pic>
        <p:nvPicPr>
          <p:cNvPr id="12" name="Content Placeholder 4">
            <a:extLst>
              <a:ext uri="{FF2B5EF4-FFF2-40B4-BE49-F238E27FC236}">
                <a16:creationId xmlns:a16="http://schemas.microsoft.com/office/drawing/2014/main" id="{D0B442D4-76FB-3C50-0A6D-9FD025C492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54605" y="6308568"/>
            <a:ext cx="1084884" cy="443561"/>
          </a:xfrm>
          <a:prstGeom prst="rect">
            <a:avLst/>
          </a:prstGeom>
        </p:spPr>
      </p:pic>
      <p:pic>
        <p:nvPicPr>
          <p:cNvPr id="2" name="Picture 1"/>
          <p:cNvPicPr>
            <a:picLocks noChangeAspect="1"/>
          </p:cNvPicPr>
          <p:nvPr/>
        </p:nvPicPr>
        <p:blipFill>
          <a:blip r:embed="rId8"/>
          <a:stretch>
            <a:fillRect/>
          </a:stretch>
        </p:blipFill>
        <p:spPr>
          <a:xfrm>
            <a:off x="334482" y="2399135"/>
            <a:ext cx="3194581" cy="2395936"/>
          </a:xfrm>
          <a:prstGeom prst="rect">
            <a:avLst/>
          </a:prstGeom>
        </p:spPr>
      </p:pic>
    </p:spTree>
    <p:extLst>
      <p:ext uri="{BB962C8B-B14F-4D97-AF65-F5344CB8AC3E}">
        <p14:creationId xmlns:p14="http://schemas.microsoft.com/office/powerpoint/2010/main" val="1749718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6" name="Content Placeholder 4">
            <a:extLst>
              <a:ext uri="{FF2B5EF4-FFF2-40B4-BE49-F238E27FC236}">
                <a16:creationId xmlns:a16="http://schemas.microsoft.com/office/drawing/2014/main" id="{D0B442D4-76FB-3C50-0A6D-9FD025C492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4605" y="6308568"/>
            <a:ext cx="1084884" cy="443561"/>
          </a:xfrm>
          <a:prstGeom prst="rect">
            <a:avLst/>
          </a:prstGeom>
        </p:spPr>
      </p:pic>
      <p:sp>
        <p:nvSpPr>
          <p:cNvPr id="5" name="Rectangle 4">
            <a:extLst>
              <a:ext uri="{FF2B5EF4-FFF2-40B4-BE49-F238E27FC236}">
                <a16:creationId xmlns:a16="http://schemas.microsoft.com/office/drawing/2014/main" id="{CEB202FB-825E-539C-2AB4-959E50EFE54F}"/>
              </a:ext>
            </a:extLst>
          </p:cNvPr>
          <p:cNvSpPr/>
          <p:nvPr/>
        </p:nvSpPr>
        <p:spPr>
          <a:xfrm>
            <a:off x="288099" y="225550"/>
            <a:ext cx="5394243" cy="571805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4000" dirty="0" smtClean="0"/>
              <a:t>SAFETY FIRST</a:t>
            </a:r>
            <a:endParaRPr lang="en-CA" sz="4000" dirty="0"/>
          </a:p>
          <a:p>
            <a:pPr algn="ctr"/>
            <a:endParaRPr lang="en-CA" sz="4000" dirty="0"/>
          </a:p>
          <a:p>
            <a:pPr algn="ctr"/>
            <a:endParaRPr lang="en-CA" sz="4000" dirty="0"/>
          </a:p>
          <a:p>
            <a:pPr algn="ctr"/>
            <a:endParaRPr lang="en-CA" sz="4000" dirty="0"/>
          </a:p>
          <a:p>
            <a:pPr algn="ctr"/>
            <a:endParaRPr lang="en-CA" sz="4000" dirty="0"/>
          </a:p>
        </p:txBody>
      </p:sp>
      <p:pic>
        <p:nvPicPr>
          <p:cNvPr id="4" name="Picture 3"/>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343749" y="2251305"/>
            <a:ext cx="5054600" cy="33697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pic>
      <p:sp>
        <p:nvSpPr>
          <p:cNvPr id="2" name="TextBox 1"/>
          <p:cNvSpPr txBox="1"/>
          <p:nvPr/>
        </p:nvSpPr>
        <p:spPr>
          <a:xfrm>
            <a:off x="6070600" y="774700"/>
            <a:ext cx="5768889" cy="4493538"/>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t>Exposure hours – 3 years	250,000-300,000 hours</a:t>
            </a:r>
          </a:p>
          <a:p>
            <a:endParaRPr lang="en-US" sz="2600" dirty="0" smtClean="0"/>
          </a:p>
          <a:p>
            <a:pPr marL="285750" indent="-285750">
              <a:buFont typeface="Arial" panose="020B0604020202020204" pitchFamily="34" charset="0"/>
              <a:buChar char="•"/>
            </a:pPr>
            <a:r>
              <a:rPr lang="en-US" sz="2600" dirty="0" smtClean="0"/>
              <a:t>Lost Time Injury – 0 (past 4 years)</a:t>
            </a:r>
          </a:p>
          <a:p>
            <a:endParaRPr lang="en-US" sz="2600" dirty="0" smtClean="0"/>
          </a:p>
          <a:p>
            <a:pPr marL="285750" indent="-285750">
              <a:buFont typeface="Arial" panose="020B0604020202020204" pitchFamily="34" charset="0"/>
              <a:buChar char="•"/>
            </a:pPr>
            <a:r>
              <a:rPr lang="en-US" sz="2600" dirty="0" smtClean="0"/>
              <a:t>Total </a:t>
            </a:r>
            <a:r>
              <a:rPr lang="en-US" sz="2600" dirty="0" err="1" smtClean="0"/>
              <a:t>Recordables</a:t>
            </a:r>
            <a:r>
              <a:rPr lang="en-US" sz="2600" dirty="0" smtClean="0"/>
              <a:t> – 0 (past 4 years)</a:t>
            </a:r>
          </a:p>
          <a:p>
            <a:endParaRPr lang="en-US" sz="2600" dirty="0" smtClean="0"/>
          </a:p>
          <a:p>
            <a:pPr marL="285750" indent="-285750">
              <a:buFont typeface="Arial" panose="020B0604020202020204" pitchFamily="34" charset="0"/>
              <a:buChar char="•"/>
            </a:pPr>
            <a:r>
              <a:rPr lang="en-US" sz="2600" dirty="0" smtClean="0"/>
              <a:t>No Medical Aids (past 3 years)</a:t>
            </a:r>
          </a:p>
          <a:p>
            <a:endParaRPr lang="en-US" sz="2600" dirty="0" smtClean="0"/>
          </a:p>
          <a:p>
            <a:pPr marL="285750" indent="-285750">
              <a:buFont typeface="Arial" panose="020B0604020202020204" pitchFamily="34" charset="0"/>
              <a:buChar char="•"/>
            </a:pPr>
            <a:r>
              <a:rPr lang="en-US" sz="2600" dirty="0" smtClean="0"/>
              <a:t>WCB – in a discount position (past 5 years)</a:t>
            </a:r>
            <a:endParaRPr lang="en-US" sz="2600" dirty="0"/>
          </a:p>
        </p:txBody>
      </p:sp>
    </p:spTree>
    <p:extLst>
      <p:ext uri="{BB962C8B-B14F-4D97-AF65-F5344CB8AC3E}">
        <p14:creationId xmlns:p14="http://schemas.microsoft.com/office/powerpoint/2010/main" val="244407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6" name="Content Placeholder 4">
            <a:extLst>
              <a:ext uri="{FF2B5EF4-FFF2-40B4-BE49-F238E27FC236}">
                <a16:creationId xmlns:a16="http://schemas.microsoft.com/office/drawing/2014/main" id="{D0B442D4-76FB-3C50-0A6D-9FD025C492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4605" y="6308568"/>
            <a:ext cx="1084884" cy="443561"/>
          </a:xfrm>
          <a:prstGeom prst="rect">
            <a:avLst/>
          </a:prstGeom>
        </p:spPr>
      </p:pic>
      <p:sp>
        <p:nvSpPr>
          <p:cNvPr id="5" name="Rectangle 4">
            <a:extLst>
              <a:ext uri="{FF2B5EF4-FFF2-40B4-BE49-F238E27FC236}">
                <a16:creationId xmlns:a16="http://schemas.microsoft.com/office/drawing/2014/main" id="{CEB202FB-825E-539C-2AB4-959E50EFE54F}"/>
              </a:ext>
            </a:extLst>
          </p:cNvPr>
          <p:cNvSpPr/>
          <p:nvPr/>
        </p:nvSpPr>
        <p:spPr>
          <a:xfrm>
            <a:off x="339248" y="496979"/>
            <a:ext cx="3185049" cy="5228967"/>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4000" dirty="0" smtClean="0"/>
              <a:t>About </a:t>
            </a:r>
          </a:p>
          <a:p>
            <a:pPr algn="ctr"/>
            <a:r>
              <a:rPr lang="en-CA" sz="4000" dirty="0" smtClean="0"/>
              <a:t>Stony Valley</a:t>
            </a:r>
            <a:endParaRPr lang="en-CA" sz="4000" dirty="0"/>
          </a:p>
          <a:p>
            <a:pPr algn="ctr"/>
            <a:endParaRPr lang="en-CA" sz="4000" dirty="0"/>
          </a:p>
          <a:p>
            <a:pPr algn="ctr"/>
            <a:endParaRPr lang="en-CA" sz="4000" dirty="0"/>
          </a:p>
          <a:p>
            <a:pPr algn="ctr"/>
            <a:endParaRPr lang="en-CA" sz="4000" dirty="0"/>
          </a:p>
          <a:p>
            <a:pPr algn="ctr"/>
            <a:endParaRPr lang="en-CA" sz="4000" dirty="0"/>
          </a:p>
        </p:txBody>
      </p:sp>
      <p:sp>
        <p:nvSpPr>
          <p:cNvPr id="3" name="TextBox 2">
            <a:extLst>
              <a:ext uri="{FF2B5EF4-FFF2-40B4-BE49-F238E27FC236}">
                <a16:creationId xmlns:a16="http://schemas.microsoft.com/office/drawing/2014/main" id="{19FEC247-77F0-BE61-C586-DCA1280A2BB5}"/>
              </a:ext>
            </a:extLst>
          </p:cNvPr>
          <p:cNvSpPr txBox="1"/>
          <p:nvPr/>
        </p:nvSpPr>
        <p:spPr>
          <a:xfrm>
            <a:off x="3972260" y="496979"/>
            <a:ext cx="7867229" cy="7355860"/>
          </a:xfrm>
          <a:prstGeom prst="rect">
            <a:avLst/>
          </a:prstGeom>
          <a:noFill/>
        </p:spPr>
        <p:txBody>
          <a:bodyPr wrap="square">
            <a:spAutoFit/>
          </a:bodyPr>
          <a:lstStyle/>
          <a:p>
            <a:r>
              <a:rPr lang="en-US" sz="2600" b="1" dirty="0" smtClean="0"/>
              <a:t>OPERATIONS</a:t>
            </a:r>
            <a:endParaRPr lang="en-US" sz="2600" b="1" dirty="0"/>
          </a:p>
          <a:p>
            <a:endParaRPr lang="en-US" dirty="0"/>
          </a:p>
          <a:p>
            <a:pPr marL="285750" indent="-285750">
              <a:buFont typeface="Arial" panose="020B0604020202020204" pitchFamily="34" charset="0"/>
              <a:buChar char="•"/>
            </a:pPr>
            <a:r>
              <a:rPr lang="en-US" sz="2500" dirty="0" smtClean="0"/>
              <a:t>Inception – January 2002</a:t>
            </a:r>
            <a:endParaRPr lang="en-US" sz="2500" dirty="0"/>
          </a:p>
          <a:p>
            <a:endParaRPr lang="en-US" dirty="0"/>
          </a:p>
          <a:p>
            <a:r>
              <a:rPr lang="en-US" sz="2500" b="1" u="sng" dirty="0" smtClean="0"/>
              <a:t>Services – 2 Main Elements:</a:t>
            </a:r>
            <a:r>
              <a:rPr lang="en-US" b="1" dirty="0" smtClean="0"/>
              <a:t>	</a:t>
            </a:r>
          </a:p>
          <a:p>
            <a:endParaRPr lang="en-US" b="1" dirty="0" smtClean="0"/>
          </a:p>
          <a:p>
            <a:pPr marL="1371600" lvl="2" indent="-457200">
              <a:buFont typeface="+mj-lt"/>
              <a:buAutoNum type="arabicPeriod"/>
            </a:pPr>
            <a:r>
              <a:rPr lang="en-US" b="1" dirty="0" smtClean="0"/>
              <a:t>Contracting Services</a:t>
            </a:r>
          </a:p>
          <a:p>
            <a:pPr marL="914400" lvl="3"/>
            <a:r>
              <a:rPr lang="en-US" dirty="0" smtClean="0"/>
              <a:t>Providing onsite contracting services including aggregate production (crushing, screening, washing), rejects crushing &amp; concrete recycling</a:t>
            </a:r>
          </a:p>
          <a:p>
            <a:pPr marL="1257300" lvl="3" indent="-342900">
              <a:buFont typeface="Courier New" panose="02070309020205020404" pitchFamily="49" charset="0"/>
              <a:buChar char="o"/>
            </a:pPr>
            <a:r>
              <a:rPr lang="en-US" dirty="0" smtClean="0"/>
              <a:t>Suncor </a:t>
            </a:r>
            <a:r>
              <a:rPr lang="en-US" dirty="0"/>
              <a:t>Coke Screening (2 plants U1/U2</a:t>
            </a:r>
            <a:r>
              <a:rPr lang="en-US" dirty="0" smtClean="0"/>
              <a:t>) </a:t>
            </a:r>
          </a:p>
          <a:p>
            <a:pPr marL="1257300" lvl="3" indent="-342900">
              <a:buFont typeface="Courier New" panose="02070309020205020404" pitchFamily="49" charset="0"/>
              <a:buChar char="o"/>
            </a:pPr>
            <a:r>
              <a:rPr lang="en-US" dirty="0" smtClean="0"/>
              <a:t>Fort Hills Crushing</a:t>
            </a:r>
          </a:p>
          <a:p>
            <a:pPr marL="1257300" lvl="3" indent="-342900">
              <a:buFont typeface="Courier New" panose="02070309020205020404" pitchFamily="49" charset="0"/>
              <a:buChar char="o"/>
            </a:pPr>
            <a:r>
              <a:rPr lang="en-US" dirty="0" err="1" smtClean="0"/>
              <a:t>Syncrude</a:t>
            </a:r>
            <a:r>
              <a:rPr lang="en-US" dirty="0" smtClean="0"/>
              <a:t> 9/16” Coke</a:t>
            </a:r>
            <a:endParaRPr lang="en-US" dirty="0"/>
          </a:p>
          <a:p>
            <a:pPr marL="914400" lvl="3"/>
            <a:r>
              <a:rPr lang="en-US" b="1" i="1" dirty="0" smtClean="0"/>
              <a:t>	**</a:t>
            </a:r>
            <a:r>
              <a:rPr lang="en-US" b="1" i="1" dirty="0"/>
              <a:t>Currently in contract renewal negotiations with </a:t>
            </a:r>
            <a:r>
              <a:rPr lang="en-US" b="1" i="1" dirty="0" smtClean="0"/>
              <a:t>Suncor</a:t>
            </a:r>
            <a:r>
              <a:rPr lang="en-US" dirty="0" smtClean="0"/>
              <a:t> </a:t>
            </a:r>
          </a:p>
          <a:p>
            <a:pPr lvl="3"/>
            <a:endParaRPr lang="en-US" dirty="0" smtClean="0"/>
          </a:p>
          <a:p>
            <a:pPr marL="1371600" lvl="2" indent="-457200">
              <a:buFont typeface="+mj-lt"/>
              <a:buAutoNum type="arabicPeriod"/>
            </a:pPr>
            <a:r>
              <a:rPr lang="en-US" b="1" dirty="0" smtClean="0"/>
              <a:t>Aggregate Supply </a:t>
            </a:r>
          </a:p>
          <a:p>
            <a:pPr marL="1200150" lvl="2" indent="-285750">
              <a:buFont typeface="Courier New" panose="02070309020205020404" pitchFamily="49" charset="0"/>
              <a:buChar char="o"/>
            </a:pPr>
            <a:r>
              <a:rPr lang="en-US" b="1" dirty="0" smtClean="0"/>
              <a:t>	 </a:t>
            </a:r>
            <a:r>
              <a:rPr lang="en-US" dirty="0" smtClean="0"/>
              <a:t>Focus on </a:t>
            </a:r>
            <a:r>
              <a:rPr lang="en-US" dirty="0"/>
              <a:t>sustainable production of a wide range of crushing, </a:t>
            </a:r>
            <a:r>
              <a:rPr lang="en-US" dirty="0" smtClean="0"/>
              <a:t>	screening</a:t>
            </a:r>
            <a:r>
              <a:rPr lang="en-US" dirty="0"/>
              <a:t>, </a:t>
            </a:r>
            <a:r>
              <a:rPr lang="en-US" dirty="0" smtClean="0"/>
              <a:t>loading &amp; </a:t>
            </a:r>
            <a:r>
              <a:rPr lang="en-US" dirty="0"/>
              <a:t>hauling </a:t>
            </a:r>
            <a:r>
              <a:rPr lang="en-US" dirty="0" smtClean="0"/>
              <a:t>to Industry Operators as well as local 	Contractors and Residents within RMWB.  </a:t>
            </a:r>
            <a:endParaRPr lang="en-US" dirty="0"/>
          </a:p>
          <a:p>
            <a:pPr marL="1257300" lvl="2" indent="-342900">
              <a:buFont typeface="Arial" panose="020B0604020202020204" pitchFamily="34" charset="0"/>
              <a:buChar char="•"/>
            </a:pPr>
            <a:endParaRPr lang="en-US" b="1" dirty="0" smtClean="0"/>
          </a:p>
          <a:p>
            <a:endParaRPr lang="en-US" b="1" dirty="0"/>
          </a:p>
          <a:p>
            <a:endParaRPr lang="en-US" dirty="0"/>
          </a:p>
          <a:p>
            <a:endParaRPr lang="en-US" dirty="0" smtClean="0"/>
          </a:p>
          <a:p>
            <a:endParaRPr lang="en-US" dirty="0"/>
          </a:p>
          <a:p>
            <a:endParaRPr lang="en-US" dirty="0"/>
          </a:p>
        </p:txBody>
      </p:sp>
      <p:pic>
        <p:nvPicPr>
          <p:cNvPr id="8" name="Picture 7">
            <a:extLst>
              <a:ext uri="{FF2B5EF4-FFF2-40B4-BE49-F238E27FC236}">
                <a16:creationId xmlns:a16="http://schemas.microsoft.com/office/drawing/2014/main" id="{9828F29E-54F3-2A4D-C4B8-6A629AAEDC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610" y="2546843"/>
            <a:ext cx="2077590" cy="3116386"/>
          </a:xfrm>
          <a:prstGeom prst="rect">
            <a:avLst/>
          </a:prstGeom>
        </p:spPr>
      </p:pic>
    </p:spTree>
    <p:extLst>
      <p:ext uri="{BB962C8B-B14F-4D97-AF65-F5344CB8AC3E}">
        <p14:creationId xmlns:p14="http://schemas.microsoft.com/office/powerpoint/2010/main" val="138402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14992" y="4572000"/>
            <a:ext cx="10962016" cy="1422513"/>
          </a:xfrm>
        </p:spPr>
        <p:txBody>
          <a:bodyPr vert="horz" lIns="91440" tIns="45720" rIns="91440" bIns="45720" rtlCol="0" anchor="t">
            <a:normAutofit/>
          </a:bodyPr>
          <a:lstStyle/>
          <a:p>
            <a:pPr algn="ctr">
              <a:lnSpc>
                <a:spcPct val="200000"/>
              </a:lnSpc>
            </a:pPr>
            <a:r>
              <a:rPr lang="en-US" sz="3600" b="1" dirty="0" smtClean="0">
                <a:solidFill>
                  <a:srgbClr val="C1631D"/>
                </a:solidFill>
              </a:rPr>
              <a:t>CONTRACTING SERVICES</a:t>
            </a:r>
            <a:endParaRPr lang="en-US" sz="3600" dirty="0">
              <a:solidFill>
                <a:srgbClr val="C1631D"/>
              </a:solidFill>
            </a:endParaRPr>
          </a:p>
        </p:txBody>
      </p:sp>
      <p:pic>
        <p:nvPicPr>
          <p:cNvPr id="7" name="Picture 6">
            <a:extLst>
              <a:ext uri="{FF2B5EF4-FFF2-40B4-BE49-F238E27FC236}">
                <a16:creationId xmlns:a16="http://schemas.microsoft.com/office/drawing/2014/main" id="{5A96BB2E-F9FC-72B4-3DB9-FFE26EED59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700" y="241300"/>
            <a:ext cx="5638800" cy="3759200"/>
          </a:xfrm>
          <a:prstGeom prst="rect">
            <a:avLst/>
          </a:prstGeom>
          <a:ln>
            <a:noFill/>
          </a:ln>
          <a:effectLst>
            <a:softEdge rad="112500"/>
          </a:effec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4608" y="368300"/>
            <a:ext cx="5448300" cy="3632200"/>
          </a:xfrm>
          <a:prstGeom prst="rect">
            <a:avLst/>
          </a:prstGeom>
          <a:ln>
            <a:noFill/>
          </a:ln>
          <a:effectLst>
            <a:softEdge rad="112500"/>
          </a:effectLst>
        </p:spPr>
      </p:pic>
    </p:spTree>
    <p:extLst>
      <p:ext uri="{BB962C8B-B14F-4D97-AF65-F5344CB8AC3E}">
        <p14:creationId xmlns:p14="http://schemas.microsoft.com/office/powerpoint/2010/main" val="17076545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481" y="110831"/>
            <a:ext cx="10058400" cy="898861"/>
          </a:xfrm>
        </p:spPr>
        <p:txBody>
          <a:bodyPr>
            <a:normAutofit/>
          </a:bodyPr>
          <a:lstStyle/>
          <a:p>
            <a:pPr algn="ctr"/>
            <a:r>
              <a:rPr lang="en-CA" b="1" dirty="0">
                <a:solidFill>
                  <a:schemeClr val="tx1"/>
                </a:solidFill>
                <a:latin typeface="+mj-lt"/>
                <a:cs typeface="Calibri" panose="020F0502020204030204" pitchFamily="34" charset="0"/>
              </a:rPr>
              <a:t>COKE </a:t>
            </a:r>
            <a:r>
              <a:rPr lang="en-CA" b="1" dirty="0" smtClean="0">
                <a:solidFill>
                  <a:schemeClr val="tx1"/>
                </a:solidFill>
                <a:latin typeface="+mj-lt"/>
                <a:cs typeface="Calibri" panose="020F0502020204030204" pitchFamily="34" charset="0"/>
              </a:rPr>
              <a:t>PROCESSING</a:t>
            </a:r>
            <a:endParaRPr lang="en-CA" sz="4800" b="1" dirty="0">
              <a:latin typeface="+mj-lt"/>
            </a:endParaRPr>
          </a:p>
        </p:txBody>
      </p:sp>
      <p:sp>
        <p:nvSpPr>
          <p:cNvPr id="3" name="Text Placeholder 2"/>
          <p:cNvSpPr>
            <a:spLocks noGrp="1"/>
          </p:cNvSpPr>
          <p:nvPr>
            <p:ph type="body" sz="half" idx="4294967295"/>
          </p:nvPr>
        </p:nvSpPr>
        <p:spPr>
          <a:xfrm>
            <a:off x="8082643" y="2400299"/>
            <a:ext cx="4109357" cy="1600201"/>
          </a:xfrm>
          <a:prstGeom prst="rect">
            <a:avLst/>
          </a:prstGeom>
        </p:spPr>
        <p:txBody>
          <a:bodyPr>
            <a:normAutofit/>
          </a:bodyPr>
          <a:lstStyle/>
          <a:p>
            <a:pPr>
              <a:buFont typeface="Wingdings" panose="05000000000000000000" pitchFamily="2" charset="2"/>
              <a:buChar char="§"/>
            </a:pPr>
            <a:r>
              <a:rPr lang="en-CA" sz="2700" b="1" dirty="0" smtClean="0">
                <a:solidFill>
                  <a:schemeClr val="tx1"/>
                </a:solidFill>
                <a:latin typeface="Calibri" panose="020F0502020204030204" pitchFamily="34" charset="0"/>
                <a:cs typeface="Calibri" panose="020F0502020204030204" pitchFamily="34" charset="0"/>
              </a:rPr>
              <a:t>Processing Coke for more than 22 years</a:t>
            </a:r>
            <a:endParaRPr lang="en-CA" sz="2700" b="1"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CA" sz="3200" b="1" dirty="0">
              <a:latin typeface="Calibri" panose="020F0502020204030204" pitchFamily="34" charset="0"/>
              <a:cs typeface="Calibri" panose="020F0502020204030204" pitchFamily="34" charset="0"/>
            </a:endParaRPr>
          </a:p>
          <a:p>
            <a:endParaRPr lang="en-CA" dirty="0"/>
          </a:p>
          <a:p>
            <a:endParaRPr lang="en-CA" dirty="0" smtClean="0"/>
          </a:p>
        </p:txBody>
      </p:sp>
      <p:pic>
        <p:nvPicPr>
          <p:cNvPr id="4" name="Picture 3"/>
          <p:cNvPicPr>
            <a:picLocks noChangeAspect="1"/>
          </p:cNvPicPr>
          <p:nvPr/>
        </p:nvPicPr>
        <p:blipFill>
          <a:blip r:embed="rId2"/>
          <a:stretch>
            <a:fillRect/>
          </a:stretch>
        </p:blipFill>
        <p:spPr>
          <a:xfrm>
            <a:off x="10794881" y="6412953"/>
            <a:ext cx="1085182" cy="445047"/>
          </a:xfrm>
          <a:prstGeom prst="rect">
            <a:avLst/>
          </a:prstGeom>
        </p:spPr>
      </p:pic>
      <p:pic>
        <p:nvPicPr>
          <p:cNvPr id="5" name="Picture 4"/>
          <p:cNvPicPr>
            <a:picLocks noChangeAspect="1"/>
          </p:cNvPicPr>
          <p:nvPr/>
        </p:nvPicPr>
        <p:blipFill>
          <a:blip r:embed="rId3"/>
          <a:stretch>
            <a:fillRect/>
          </a:stretch>
        </p:blipFill>
        <p:spPr>
          <a:xfrm>
            <a:off x="246624" y="1157438"/>
            <a:ext cx="7836019" cy="4819559"/>
          </a:xfrm>
          <a:prstGeom prst="rect">
            <a:avLst/>
          </a:prstGeom>
        </p:spPr>
      </p:pic>
    </p:spTree>
    <p:extLst>
      <p:ext uri="{BB962C8B-B14F-4D97-AF65-F5344CB8AC3E}">
        <p14:creationId xmlns:p14="http://schemas.microsoft.com/office/powerpoint/2010/main" val="3003946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481" y="110831"/>
            <a:ext cx="10058400" cy="898861"/>
          </a:xfrm>
        </p:spPr>
        <p:txBody>
          <a:bodyPr>
            <a:normAutofit/>
          </a:bodyPr>
          <a:lstStyle/>
          <a:p>
            <a:pPr algn="ctr"/>
            <a:r>
              <a:rPr lang="en-CA" sz="4800" b="1" dirty="0" smtClean="0">
                <a:latin typeface="+mj-lt"/>
              </a:rPr>
              <a:t>COKE PROCESSING – </a:t>
            </a:r>
            <a:r>
              <a:rPr lang="en-CA" b="1" dirty="0" smtClean="0">
                <a:latin typeface="+mj-lt"/>
              </a:rPr>
              <a:t>U1/U2</a:t>
            </a:r>
            <a:r>
              <a:rPr lang="en-CA" sz="4800" b="1" dirty="0" smtClean="0">
                <a:latin typeface="+mj-lt"/>
              </a:rPr>
              <a:t> </a:t>
            </a:r>
            <a:endParaRPr lang="en-CA" sz="4800" b="1" dirty="0">
              <a:latin typeface="+mj-lt"/>
            </a:endParaRPr>
          </a:p>
        </p:txBody>
      </p:sp>
      <p:sp>
        <p:nvSpPr>
          <p:cNvPr id="3" name="Text Placeholder 2"/>
          <p:cNvSpPr>
            <a:spLocks noGrp="1"/>
          </p:cNvSpPr>
          <p:nvPr>
            <p:ph type="body" sz="half" idx="4294967295"/>
          </p:nvPr>
        </p:nvSpPr>
        <p:spPr>
          <a:xfrm>
            <a:off x="491554" y="5106721"/>
            <a:ext cx="5239775" cy="1098135"/>
          </a:xfrm>
          <a:prstGeom prst="rect">
            <a:avLst/>
          </a:prstGeom>
        </p:spPr>
        <p:txBody>
          <a:bodyPr>
            <a:normAutofit/>
          </a:bodyPr>
          <a:lstStyle/>
          <a:p>
            <a:pPr marL="0" indent="0" algn="ctr">
              <a:lnSpc>
                <a:spcPct val="110000"/>
              </a:lnSpc>
              <a:buNone/>
            </a:pPr>
            <a:r>
              <a:rPr lang="en-CA" sz="2800" b="1" dirty="0" smtClean="0"/>
              <a:t>2004 – Processing began at U1</a:t>
            </a:r>
            <a:endParaRPr lang="en-CA" sz="2800" b="1" dirty="0"/>
          </a:p>
          <a:p>
            <a:endParaRPr lang="en-CA" dirty="0"/>
          </a:p>
          <a:p>
            <a:endParaRPr lang="en-CA" dirty="0" smtClean="0"/>
          </a:p>
        </p:txBody>
      </p:sp>
      <p:pic>
        <p:nvPicPr>
          <p:cNvPr id="4" name="Picture 3"/>
          <p:cNvPicPr>
            <a:picLocks noChangeAspect="1"/>
          </p:cNvPicPr>
          <p:nvPr/>
        </p:nvPicPr>
        <p:blipFill>
          <a:blip r:embed="rId2"/>
          <a:stretch>
            <a:fillRect/>
          </a:stretch>
        </p:blipFill>
        <p:spPr>
          <a:xfrm>
            <a:off x="10794881" y="6412953"/>
            <a:ext cx="1085182" cy="44504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854" y="1106182"/>
            <a:ext cx="5604446" cy="3736297"/>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5911" y="1025052"/>
            <a:ext cx="5196177" cy="3898556"/>
          </a:xfrm>
          <a:prstGeom prst="rect">
            <a:avLst/>
          </a:prstGeom>
          <a:effectLst>
            <a:outerShdw blurRad="50800" dist="38100" dir="5400000" algn="t" rotWithShape="0">
              <a:prstClr val="black">
                <a:alpha val="40000"/>
              </a:prstClr>
            </a:outerShdw>
          </a:effectLst>
        </p:spPr>
      </p:pic>
      <p:sp>
        <p:nvSpPr>
          <p:cNvPr id="9" name="Rectangle 8"/>
          <p:cNvSpPr/>
          <p:nvPr/>
        </p:nvSpPr>
        <p:spPr>
          <a:xfrm>
            <a:off x="6879771" y="5106721"/>
            <a:ext cx="6096000" cy="523220"/>
          </a:xfrm>
          <a:prstGeom prst="rect">
            <a:avLst/>
          </a:prstGeom>
        </p:spPr>
        <p:txBody>
          <a:bodyPr>
            <a:spAutoFit/>
          </a:bodyPr>
          <a:lstStyle/>
          <a:p>
            <a:r>
              <a:rPr lang="en-CA" sz="2800" b="1" dirty="0" smtClean="0"/>
              <a:t>2006 </a:t>
            </a:r>
            <a:r>
              <a:rPr lang="en-CA" sz="2800" b="1" dirty="0"/>
              <a:t>– Processing began at </a:t>
            </a:r>
            <a:r>
              <a:rPr lang="en-CA" sz="2800" b="1" dirty="0" smtClean="0"/>
              <a:t>U2</a:t>
            </a:r>
            <a:endParaRPr lang="en-CA" sz="2800" b="1" dirty="0"/>
          </a:p>
        </p:txBody>
      </p:sp>
    </p:spTree>
    <p:extLst>
      <p:ext uri="{BB962C8B-B14F-4D97-AF65-F5344CB8AC3E}">
        <p14:creationId xmlns:p14="http://schemas.microsoft.com/office/powerpoint/2010/main" val="3261096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videndVTI">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duct Summary_Win32_RS v2" id="{4A4BC7BA-E104-48CF-9F11-CBBDF04784BE}" vid="{45BAD27F-A2E8-4282-99F2-C6ED447BF4C9}"/>
    </a:ext>
  </a:extLst>
</a:theme>
</file>

<file path=ppt/theme/theme2.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TM04033917[[fn=Berlin]]</Template>
  <TotalTime>2964</TotalTime>
  <Words>2497</Words>
  <Application>Microsoft Office PowerPoint</Application>
  <PresentationFormat>Widescreen</PresentationFormat>
  <Paragraphs>175</Paragraphs>
  <Slides>18</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Aptos</vt:lpstr>
      <vt:lpstr>Aptos Black</vt:lpstr>
      <vt:lpstr>Arial</vt:lpstr>
      <vt:lpstr>Calibri</vt:lpstr>
      <vt:lpstr>Calibri Light</vt:lpstr>
      <vt:lpstr>Courier New</vt:lpstr>
      <vt:lpstr>Gill Sans MT</vt:lpstr>
      <vt:lpstr>Noto Sans</vt:lpstr>
      <vt:lpstr>Noto Sans Light</vt:lpstr>
      <vt:lpstr>Wingdings</vt:lpstr>
      <vt:lpstr>Wingdings 2</vt:lpstr>
      <vt:lpstr>DividendVTI</vt:lpstr>
      <vt:lpstr>Retrospect</vt:lpstr>
      <vt:lpstr>PowerPoint Presentation</vt:lpstr>
      <vt:lpstr>Safety Moment</vt:lpstr>
      <vt:lpstr>PowerPoint Presentation</vt:lpstr>
      <vt:lpstr>PowerPoint Presentation</vt:lpstr>
      <vt:lpstr>PowerPoint Presentation</vt:lpstr>
      <vt:lpstr>PowerPoint Presentation</vt:lpstr>
      <vt:lpstr>PowerPoint Presentation</vt:lpstr>
      <vt:lpstr>COKE PROCESSING</vt:lpstr>
      <vt:lpstr>COKE PROCESSING – U1/U2 </vt:lpstr>
      <vt:lpstr>FORT HILLS CRUSHING</vt:lpstr>
      <vt:lpstr>SYNCRUDE SCREENING/HYDRO TRANSPORT</vt:lpstr>
      <vt:lpstr>PowerPoint Presentation</vt:lpstr>
      <vt:lpstr>PowerPoint Presentation</vt:lpstr>
      <vt:lpstr>AGGREGATE SUPPLY RESOURCES</vt:lpstr>
      <vt:lpstr>LAND DEVELOPMENT &amp; APPROVALS</vt:lpstr>
      <vt:lpstr>INVENTORIES – SVC holds up to 300,000 tonnes of aggregates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work with our Customers | Hands On | To Achieve Cost Effective Aggregate Solutions</dc:title>
  <dc:creator>Leanne Burton</dc:creator>
  <cp:lastModifiedBy>Leanne Burton</cp:lastModifiedBy>
  <cp:revision>110</cp:revision>
  <cp:lastPrinted>2024-09-19T16:42:48Z</cp:lastPrinted>
  <dcterms:created xsi:type="dcterms:W3CDTF">2023-05-01T21:50:28Z</dcterms:created>
  <dcterms:modified xsi:type="dcterms:W3CDTF">2024-09-20T15:57:39Z</dcterms:modified>
</cp:coreProperties>
</file>